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13" r:id="rId2"/>
    <p:sldId id="414" r:id="rId3"/>
    <p:sldId id="415" r:id="rId4"/>
    <p:sldId id="416" r:id="rId5"/>
    <p:sldId id="417" r:id="rId6"/>
    <p:sldId id="447" r:id="rId7"/>
    <p:sldId id="455" r:id="rId8"/>
    <p:sldId id="446" r:id="rId9"/>
    <p:sldId id="456" r:id="rId10"/>
    <p:sldId id="401" r:id="rId11"/>
    <p:sldId id="448" r:id="rId12"/>
    <p:sldId id="449" r:id="rId13"/>
    <p:sldId id="402" r:id="rId14"/>
    <p:sldId id="457" r:id="rId15"/>
    <p:sldId id="418" r:id="rId16"/>
    <p:sldId id="403" r:id="rId17"/>
    <p:sldId id="419" r:id="rId18"/>
    <p:sldId id="441" r:id="rId19"/>
    <p:sldId id="425" r:id="rId20"/>
    <p:sldId id="408" r:id="rId21"/>
    <p:sldId id="445" r:id="rId22"/>
    <p:sldId id="420" r:id="rId23"/>
    <p:sldId id="421" r:id="rId24"/>
    <p:sldId id="442" r:id="rId25"/>
    <p:sldId id="411" r:id="rId26"/>
    <p:sldId id="434" r:id="rId27"/>
    <p:sldId id="435" r:id="rId28"/>
    <p:sldId id="438" r:id="rId29"/>
    <p:sldId id="439" r:id="rId30"/>
    <p:sldId id="440" r:id="rId31"/>
    <p:sldId id="444" r:id="rId32"/>
    <p:sldId id="443" r:id="rId33"/>
    <p:sldId id="426" r:id="rId34"/>
    <p:sldId id="436" r:id="rId35"/>
    <p:sldId id="427" r:id="rId36"/>
    <p:sldId id="437" r:id="rId37"/>
    <p:sldId id="428" r:id="rId38"/>
    <p:sldId id="429" r:id="rId39"/>
    <p:sldId id="422" r:id="rId40"/>
    <p:sldId id="424" r:id="rId41"/>
    <p:sldId id="450" r:id="rId42"/>
    <p:sldId id="430" r:id="rId43"/>
    <p:sldId id="451" r:id="rId44"/>
    <p:sldId id="452" r:id="rId45"/>
    <p:sldId id="453" r:id="rId46"/>
    <p:sldId id="433" r:id="rId47"/>
    <p:sldId id="431" r:id="rId48"/>
    <p:sldId id="432" r:id="rId49"/>
    <p:sldId id="344" r:id="rId50"/>
    <p:sldId id="454" r:id="rId51"/>
    <p:sldId id="380" r:id="rId5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4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4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3463" y="609600"/>
            <a:ext cx="10083452" cy="2856614"/>
          </a:xfrm>
        </p:spPr>
        <p:txBody>
          <a:bodyPr>
            <a:normAutofit/>
          </a:bodyPr>
          <a:lstStyle/>
          <a:p>
            <a:r>
              <a:rPr lang="pl-PL" sz="4500" b="1" dirty="0"/>
              <a:t>Wpływ drapieżników na przeżywalność i dobrostan ryb </a:t>
            </a:r>
            <a:br>
              <a:rPr lang="pl-PL" sz="4500" b="1" dirty="0"/>
            </a:br>
            <a:r>
              <a:rPr lang="pl-PL" sz="4500" b="1" dirty="0"/>
              <a:t>w rybactwie stawowym i jeziorowym</a:t>
            </a: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4096011" y="4133588"/>
            <a:ext cx="6350696" cy="2267211"/>
          </a:xfrm>
        </p:spPr>
        <p:txBody>
          <a:bodyPr>
            <a:normAutofit fontScale="92500" lnSpcReduction="10000"/>
          </a:bodyPr>
          <a:lstStyle/>
          <a:p>
            <a:endParaRPr lang="pl-PL" dirty="0"/>
          </a:p>
          <a:p>
            <a:pPr marL="0" indent="0">
              <a:buNone/>
            </a:pPr>
            <a:r>
              <a:rPr lang="pl-PL" sz="3400" dirty="0"/>
              <a:t>Jan Żelazny</a:t>
            </a:r>
            <a:br>
              <a:rPr lang="pl-PL" sz="3400" dirty="0"/>
            </a:br>
            <a:r>
              <a:rPr lang="pl-PL" sz="3400" dirty="0"/>
              <a:t>Państwowy Instytut Weterynaryjny</a:t>
            </a:r>
            <a:br>
              <a:rPr lang="pl-PL" sz="3400" dirty="0"/>
            </a:br>
            <a:r>
              <a:rPr lang="pl-PL" sz="3400" dirty="0"/>
              <a:t>- Państwowy Instytut Badawczy</a:t>
            </a:r>
            <a:br>
              <a:rPr lang="pl-PL" sz="3400" dirty="0"/>
            </a:br>
            <a:r>
              <a:rPr lang="pl-PL" sz="3400" dirty="0"/>
              <a:t>w Puławach</a:t>
            </a:r>
          </a:p>
        </p:txBody>
      </p:sp>
    </p:spTree>
    <p:extLst>
      <p:ext uri="{BB962C8B-B14F-4D97-AF65-F5344CB8AC3E}">
        <p14:creationId xmlns:p14="http://schemas.microsoft.com/office/powerpoint/2010/main" val="1053529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9921" y="0"/>
            <a:ext cx="9758597" cy="1154243"/>
          </a:xfrm>
        </p:spPr>
        <p:txBody>
          <a:bodyPr>
            <a:normAutofit/>
          </a:bodyPr>
          <a:lstStyle/>
          <a:p>
            <a:r>
              <a:rPr lang="pl-PL" sz="3400" dirty="0"/>
              <a:t>Zagrożenie dla ryb ……… c.d.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"/>
            <a:ext cx="10196186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000" dirty="0"/>
          </a:p>
          <a:p>
            <a:r>
              <a:rPr lang="pl-PL" sz="3000" b="1" dirty="0"/>
              <a:t>Nawet tak często spotykany w naszym kraju ptak, jakim jest bocian też, </a:t>
            </a:r>
            <a:r>
              <a:rPr lang="pl-PL" sz="3000" dirty="0"/>
              <a:t>oprócz żab i gryzoni, chętnie odżywia się rybami – stwierdzono w badaniach, że </a:t>
            </a:r>
            <a:br>
              <a:rPr lang="pl-PL" sz="3000" dirty="0"/>
            </a:br>
            <a:r>
              <a:rPr lang="pl-PL" sz="3000" dirty="0"/>
              <a:t>w jego diecie znalazły się takie ryby jak: leszcz, karaś srebrzysty, węgorz, piskorz i ciernik (</a:t>
            </a:r>
            <a:r>
              <a:rPr lang="pl-PL" sz="3000" dirty="0" err="1"/>
              <a:t>Tobólka</a:t>
            </a:r>
            <a:r>
              <a:rPr lang="pl-PL" sz="3000" dirty="0"/>
              <a:t>, 2012).</a:t>
            </a:r>
          </a:p>
          <a:p>
            <a:r>
              <a:rPr lang="pl-PL" sz="3000" b="1" dirty="0"/>
              <a:t>Szczególnie chętnie w swej diecie żeruje na rybach bocian czarny </a:t>
            </a:r>
            <a:r>
              <a:rPr lang="pl-PL" sz="3000" dirty="0"/>
              <a:t>(Guziur i </a:t>
            </a:r>
            <a:r>
              <a:rPr lang="pl-PL" sz="3000" dirty="0" err="1"/>
              <a:t>wsp</a:t>
            </a:r>
            <a:r>
              <a:rPr lang="pl-PL" sz="3000" dirty="0"/>
              <a:t>., 2003; </a:t>
            </a:r>
            <a:r>
              <a:rPr lang="pl-PL" sz="3000" dirty="0" err="1"/>
              <a:t>Tobólka</a:t>
            </a:r>
            <a:r>
              <a:rPr lang="pl-PL" sz="3000" dirty="0"/>
              <a:t>, 2012).</a:t>
            </a:r>
          </a:p>
          <a:p>
            <a:r>
              <a:rPr lang="pl-PL" sz="3000" b="1" dirty="0"/>
              <a:t>Obserwowano ponadto, że rybami b. chętnie odżywia się </a:t>
            </a:r>
            <a:r>
              <a:rPr lang="pl-PL" sz="3000" dirty="0"/>
              <a:t>orzeł bielik, a nawet wilk.</a:t>
            </a:r>
          </a:p>
        </p:txBody>
      </p:sp>
    </p:spTree>
    <p:extLst>
      <p:ext uri="{BB962C8B-B14F-4D97-AF65-F5344CB8AC3E}">
        <p14:creationId xmlns:p14="http://schemas.microsoft.com/office/powerpoint/2010/main" val="1605840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259" y="87681"/>
            <a:ext cx="9356943" cy="1177447"/>
          </a:xfrm>
        </p:spPr>
        <p:txBody>
          <a:bodyPr>
            <a:normAutofit fontScale="90000"/>
          </a:bodyPr>
          <a:lstStyle/>
          <a:p>
            <a:r>
              <a:rPr lang="pl-PL" dirty="0"/>
              <a:t>Czasami orłowi wyrywa się ryba i upada na maskę samochodu jadącego groblą rybaka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21" y="1265128"/>
            <a:ext cx="5937337" cy="5592872"/>
          </a:xfrm>
        </p:spPr>
      </p:pic>
    </p:spTree>
    <p:extLst>
      <p:ext uri="{BB962C8B-B14F-4D97-AF65-F5344CB8AC3E}">
        <p14:creationId xmlns:p14="http://schemas.microsoft.com/office/powerpoint/2010/main" val="2650737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786" y="112734"/>
            <a:ext cx="9136216" cy="926926"/>
          </a:xfrm>
        </p:spPr>
        <p:txBody>
          <a:bodyPr/>
          <a:lstStyle/>
          <a:p>
            <a:r>
              <a:rPr lang="pl-PL" dirty="0"/>
              <a:t>  Lis też lubi ryby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660"/>
            <a:ext cx="10121030" cy="5818340"/>
          </a:xfrm>
        </p:spPr>
      </p:pic>
    </p:spTree>
    <p:extLst>
      <p:ext uri="{BB962C8B-B14F-4D97-AF65-F5344CB8AC3E}">
        <p14:creationId xmlns:p14="http://schemas.microsoft.com/office/powerpoint/2010/main" val="2644003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4911" y="119921"/>
            <a:ext cx="9743607" cy="1810479"/>
          </a:xfrm>
        </p:spPr>
        <p:txBody>
          <a:bodyPr/>
          <a:lstStyle/>
          <a:p>
            <a:r>
              <a:rPr lang="pl-PL" dirty="0"/>
              <a:t>Zagrożenie dla ryb …… c.d.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854439"/>
            <a:ext cx="10043410" cy="6003561"/>
          </a:xfrm>
        </p:spPr>
        <p:txBody>
          <a:bodyPr>
            <a:normAutofit lnSpcReduction="10000"/>
          </a:bodyPr>
          <a:lstStyle/>
          <a:p>
            <a:r>
              <a:rPr lang="pl-PL" sz="3000" b="1" dirty="0"/>
              <a:t>Spośród ssaków największym zagrożeniem dla ryb </a:t>
            </a:r>
            <a:br>
              <a:rPr lang="pl-PL" sz="3000" b="1" dirty="0"/>
            </a:br>
            <a:r>
              <a:rPr lang="pl-PL" sz="3000" b="1" dirty="0"/>
              <a:t>s</a:t>
            </a:r>
            <a:r>
              <a:rPr lang="pl-PL" sz="3000" dirty="0"/>
              <a:t>ą wydra i rzęsorek (Guziur i </a:t>
            </a:r>
            <a:r>
              <a:rPr lang="pl-PL" sz="3000" dirty="0" err="1"/>
              <a:t>wsp</a:t>
            </a:r>
            <a:r>
              <a:rPr lang="pl-PL" sz="3000" dirty="0"/>
              <a:t>., 2003; Wojda, 2015).</a:t>
            </a:r>
          </a:p>
          <a:p>
            <a:r>
              <a:rPr lang="pl-PL" sz="3000" b="1" dirty="0"/>
              <a:t>Kormorany atakują głównie </a:t>
            </a:r>
            <a:r>
              <a:rPr lang="pl-PL" sz="3000" dirty="0"/>
              <a:t>narybek i kroczek karpia, a także Ab, </a:t>
            </a:r>
            <a:r>
              <a:rPr lang="pl-PL" sz="3000" dirty="0" err="1"/>
              <a:t>Szcz</a:t>
            </a:r>
            <a:r>
              <a:rPr lang="pl-PL" sz="3000" dirty="0"/>
              <a:t>, </a:t>
            </a:r>
            <a:r>
              <a:rPr lang="pl-PL" sz="3000" dirty="0" err="1"/>
              <a:t>Pł</a:t>
            </a:r>
            <a:r>
              <a:rPr lang="pl-PL" sz="3000" dirty="0"/>
              <a:t>, Pt, jazia i inne gatunki hodowane w stawach karpiowych.</a:t>
            </a:r>
          </a:p>
          <a:p>
            <a:r>
              <a:rPr lang="pl-PL" sz="3000" b="1" dirty="0"/>
              <a:t>Wydry atakują głównie </a:t>
            </a:r>
            <a:r>
              <a:rPr lang="pl-PL" sz="3000" dirty="0"/>
              <a:t>ryby 2-3 letnie i są szczególnie dla nich groźne w nocy, w tym szczególnie podczas zimowania (!!!).</a:t>
            </a:r>
          </a:p>
          <a:p>
            <a:r>
              <a:rPr lang="pl-PL" sz="3000" b="1" dirty="0"/>
              <a:t>Niektóre gatunki ptaków są zagrożone i wymagają ochrony, często nawet czynnej </a:t>
            </a:r>
            <a:r>
              <a:rPr lang="pl-PL" sz="3000" dirty="0"/>
              <a:t>(orzeł biały, błotniak stawowy, rybitwa, ślepowron i lokalnie inne).</a:t>
            </a:r>
          </a:p>
          <a:p>
            <a:r>
              <a:rPr lang="pl-PL" sz="3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9257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0312" y="137786"/>
            <a:ext cx="9123690" cy="814192"/>
          </a:xfrm>
        </p:spPr>
        <p:txBody>
          <a:bodyPr/>
          <a:lstStyle/>
          <a:p>
            <a:r>
              <a:rPr lang="pl-PL"/>
              <a:t> Wydra </a:t>
            </a:r>
            <a:r>
              <a:rPr lang="pl-PL" dirty="0"/>
              <a:t>żerująca w stawie hodowlanym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9" y="951978"/>
            <a:ext cx="8923446" cy="5906022"/>
          </a:xfrm>
        </p:spPr>
      </p:pic>
    </p:spTree>
    <p:extLst>
      <p:ext uri="{BB962C8B-B14F-4D97-AF65-F5344CB8AC3E}">
        <p14:creationId xmlns:p14="http://schemas.microsoft.com/office/powerpoint/2010/main" val="3442277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855" y="0"/>
            <a:ext cx="9505507" cy="1177447"/>
          </a:xfrm>
        </p:spPr>
        <p:txBody>
          <a:bodyPr>
            <a:normAutofit fontScale="90000"/>
          </a:bodyPr>
          <a:lstStyle/>
          <a:p>
            <a:r>
              <a:rPr lang="pl-PL" dirty="0"/>
              <a:t>Idea ochrony gatunkowej w odniesieniu do wielu zwierząt: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064712"/>
            <a:ext cx="10221238" cy="4976651"/>
          </a:xfrm>
        </p:spPr>
        <p:txBody>
          <a:bodyPr>
            <a:normAutofit/>
          </a:bodyPr>
          <a:lstStyle/>
          <a:p>
            <a:r>
              <a:rPr lang="pl-PL" sz="3000" b="1" dirty="0"/>
              <a:t>Jest </a:t>
            </a:r>
            <a:r>
              <a:rPr lang="pl-PL" sz="3000" b="1" dirty="0" err="1"/>
              <a:t>b.b.b</a:t>
            </a:r>
            <a:r>
              <a:rPr lang="pl-PL" sz="3000" b="1" dirty="0"/>
              <a:t>. ważna i godna wielkiego wsparcia.</a:t>
            </a:r>
          </a:p>
          <a:p>
            <a:r>
              <a:rPr lang="pl-PL" sz="3000" b="1" dirty="0"/>
              <a:t>Dotyczy to również niektórych gatunków ptaków.</a:t>
            </a:r>
          </a:p>
          <a:p>
            <a:r>
              <a:rPr lang="pl-PL" sz="3000" b="1" dirty="0"/>
              <a:t>Często w niektórych przypadkach </a:t>
            </a:r>
            <a:r>
              <a:rPr lang="pl-PL" sz="3000" dirty="0"/>
              <a:t>powinna ona mieć nawet status ochrony czynnej.</a:t>
            </a:r>
          </a:p>
          <a:p>
            <a:r>
              <a:rPr lang="pl-PL" sz="3000" dirty="0"/>
              <a:t>W przypadku ptaków związanych ze środowiskiem wodnym </a:t>
            </a:r>
            <a:r>
              <a:rPr lang="pl-PL" sz="3000" b="1" dirty="0"/>
              <a:t>dotyczy to bielika, błotniaka stawowego, rybitwy, ślepowrona i lokalnie jeszcze innych gatunków </a:t>
            </a:r>
            <a:r>
              <a:rPr lang="pl-PL" sz="3000" dirty="0"/>
              <a:t>(Wawrzyniak i Błaszczyk, 2011).</a:t>
            </a:r>
          </a:p>
        </p:txBody>
      </p:sp>
    </p:spTree>
    <p:extLst>
      <p:ext uri="{BB962C8B-B14F-4D97-AF65-F5344CB8AC3E}">
        <p14:creationId xmlns:p14="http://schemas.microsoft.com/office/powerpoint/2010/main" val="588306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931" y="149902"/>
            <a:ext cx="9428813" cy="659567"/>
          </a:xfrm>
        </p:spPr>
        <p:txBody>
          <a:bodyPr/>
          <a:lstStyle/>
          <a:p>
            <a:r>
              <a:rPr lang="pl-PL" dirty="0"/>
              <a:t>Zagrożenie dla ryb ……… c.d.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" y="914400"/>
            <a:ext cx="10373194" cy="5943599"/>
          </a:xfrm>
        </p:spPr>
        <p:txBody>
          <a:bodyPr>
            <a:normAutofit/>
          </a:bodyPr>
          <a:lstStyle/>
          <a:p>
            <a:r>
              <a:rPr lang="pl-PL" sz="3000" b="1" dirty="0"/>
              <a:t>Ochrona ta powinna być jednak ograniczona </a:t>
            </a:r>
            <a:br>
              <a:rPr lang="pl-PL" sz="3000" b="1" dirty="0"/>
            </a:br>
            <a:r>
              <a:rPr lang="pl-PL" sz="3000" dirty="0"/>
              <a:t>w odniesieniu do gatunków szczególnie agresywnych </a:t>
            </a:r>
            <a:br>
              <a:rPr lang="pl-PL" sz="3000" dirty="0"/>
            </a:br>
            <a:r>
              <a:rPr lang="pl-PL" sz="3000" dirty="0"/>
              <a:t>dla ryb, które nie mają naturalnych wrogów, a których populacja w ostatnich latach gwałtownie (!!!) wzrosła.</a:t>
            </a:r>
          </a:p>
          <a:p>
            <a:r>
              <a:rPr lang="pl-PL" sz="3000" b="1" dirty="0"/>
              <a:t>Na przykład liczebność kormorana czarnego </a:t>
            </a:r>
            <a:r>
              <a:rPr lang="pl-PL" sz="3000" dirty="0"/>
              <a:t>w latach 1984-2009 </a:t>
            </a:r>
            <a:r>
              <a:rPr lang="pl-PL" sz="3000" b="1" dirty="0"/>
              <a:t>wzrosła aż 20.krotnie </a:t>
            </a:r>
            <a:r>
              <a:rPr lang="pl-PL" sz="3000" dirty="0"/>
              <a:t>– a zjawisko to ma charakter trwały, co oznacza, że kormoranów wciąż przybywa (Guziur, 2009;Krzywosz i </a:t>
            </a:r>
            <a:r>
              <a:rPr lang="pl-PL" sz="3000" dirty="0" err="1"/>
              <a:t>Traczuk</a:t>
            </a:r>
            <a:r>
              <a:rPr lang="pl-PL" sz="3000" dirty="0"/>
              <a:t>, 2012; </a:t>
            </a:r>
            <a:r>
              <a:rPr lang="pl-PL" sz="3000" dirty="0" err="1"/>
              <a:t>Kempter</a:t>
            </a:r>
            <a:r>
              <a:rPr lang="pl-PL" sz="3000" dirty="0"/>
              <a:t> i Kiełpiński, 2015).</a:t>
            </a:r>
          </a:p>
          <a:p>
            <a:r>
              <a:rPr lang="pl-PL" sz="3000" b="1" dirty="0"/>
              <a:t>Według danych GIOŚ </a:t>
            </a:r>
            <a:r>
              <a:rPr lang="pl-PL" sz="3000" dirty="0"/>
              <a:t>stan populacji kormorana czarnego w Polsce kształtuje się na poziomie 56 014 - 60 132 sztuk (https://monitoringptaków.gios.go.pl/kormoran).</a:t>
            </a:r>
          </a:p>
          <a:p>
            <a:endParaRPr lang="pl-PL" sz="3000" dirty="0"/>
          </a:p>
        </p:txBody>
      </p:sp>
    </p:spTree>
    <p:extLst>
      <p:ext uri="{BB962C8B-B14F-4D97-AF65-F5344CB8AC3E}">
        <p14:creationId xmlns:p14="http://schemas.microsoft.com/office/powerpoint/2010/main" val="3141643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37786"/>
            <a:ext cx="9274002" cy="751562"/>
          </a:xfrm>
        </p:spPr>
        <p:txBody>
          <a:bodyPr/>
          <a:lstStyle/>
          <a:p>
            <a:r>
              <a:rPr lang="pl-PL" dirty="0"/>
              <a:t>A zatem, jeżeli populacja: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" y="889348"/>
            <a:ext cx="9933141" cy="5968651"/>
          </a:xfrm>
        </p:spPr>
        <p:txBody>
          <a:bodyPr>
            <a:normAutofit/>
          </a:bodyPr>
          <a:lstStyle/>
          <a:p>
            <a:r>
              <a:rPr lang="pl-PL" sz="3000" b="1" dirty="0"/>
              <a:t>„Gwałtownie wzrosła” i dalej wzrasta - to po co </a:t>
            </a:r>
            <a:r>
              <a:rPr lang="pl-PL" sz="3000" dirty="0"/>
              <a:t>dalej obejmować ten gatunek omal nie ścisłą ochroną.</a:t>
            </a:r>
          </a:p>
          <a:p>
            <a:r>
              <a:rPr lang="pl-PL" sz="3000" b="1" dirty="0"/>
              <a:t>Biotop środowiska wodnego został już dawno zagrożony </a:t>
            </a:r>
            <a:r>
              <a:rPr lang="pl-PL" sz="3000" dirty="0"/>
              <a:t>przez tego ptaka oraz innych drapieżców.</a:t>
            </a:r>
          </a:p>
          <a:p>
            <a:r>
              <a:rPr lang="pl-PL" sz="3000" b="1" dirty="0"/>
              <a:t>Będą zatem ginęły inne gatunki zwierząt chronionych, </a:t>
            </a:r>
            <a:r>
              <a:rPr lang="pl-PL" sz="3000" dirty="0"/>
              <a:t>między innymi spośród ryb.</a:t>
            </a:r>
          </a:p>
          <a:p>
            <a:r>
              <a:rPr lang="pl-PL" sz="3000" b="1" dirty="0"/>
              <a:t>Potwierdzeniem tej obawy jest bardzo duża redukcja obecności lipienia w wodach Danii </a:t>
            </a:r>
            <a:br>
              <a:rPr lang="pl-PL" sz="3000" b="1" dirty="0"/>
            </a:br>
            <a:r>
              <a:rPr lang="pl-PL" sz="3000" dirty="0"/>
              <a:t>w wyniku działania „plagi </a:t>
            </a:r>
            <a:r>
              <a:rPr lang="pl-PL" sz="3000" dirty="0" err="1"/>
              <a:t>kormoranowej</a:t>
            </a:r>
            <a:r>
              <a:rPr lang="pl-PL" sz="3000" dirty="0"/>
              <a:t>” (</a:t>
            </a:r>
            <a:r>
              <a:rPr lang="pl-PL" sz="3000" dirty="0" err="1"/>
              <a:t>Pyć</a:t>
            </a:r>
            <a:r>
              <a:rPr lang="pl-PL" sz="3000" dirty="0"/>
              <a:t>, 2022).</a:t>
            </a:r>
          </a:p>
          <a:p>
            <a:r>
              <a:rPr lang="pl-PL" sz="3000" b="1" dirty="0"/>
              <a:t>A zatem należy chronić ten i inne ginące gatunki ryb, </a:t>
            </a:r>
            <a:r>
              <a:rPr lang="pl-PL" sz="3000" dirty="0"/>
              <a:t>a nie kormorana.</a:t>
            </a:r>
          </a:p>
        </p:txBody>
      </p:sp>
    </p:spTree>
    <p:extLst>
      <p:ext uri="{BB962C8B-B14F-4D97-AF65-F5344CB8AC3E}">
        <p14:creationId xmlns:p14="http://schemas.microsoft.com/office/powerpoint/2010/main" val="483570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250522"/>
            <a:ext cx="8596668" cy="713982"/>
          </a:xfrm>
        </p:spPr>
        <p:txBody>
          <a:bodyPr/>
          <a:lstStyle/>
          <a:p>
            <a:r>
              <a:rPr lang="pl-PL" dirty="0"/>
              <a:t>I ………….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" y="964505"/>
            <a:ext cx="10108505" cy="5893496"/>
          </a:xfrm>
        </p:spPr>
        <p:txBody>
          <a:bodyPr>
            <a:normAutofit/>
          </a:bodyPr>
          <a:lstStyle/>
          <a:p>
            <a:r>
              <a:rPr lang="pl-PL" sz="3000" b="1" dirty="0"/>
              <a:t>Nie należy mieć pretensji do kormorana i innych drapieżników, że żerują </a:t>
            </a:r>
            <a:r>
              <a:rPr lang="pl-PL" sz="3000" dirty="0"/>
              <a:t>na rybach – bo chcą żyć, bo taka jest istota ich gatunku.</a:t>
            </a:r>
          </a:p>
          <a:p>
            <a:r>
              <a:rPr lang="pl-PL" sz="3000" b="1" dirty="0"/>
              <a:t>Nie do przyjęcia jest natomiast postawa, poglądy </a:t>
            </a:r>
            <a:br>
              <a:rPr lang="pl-PL" sz="3000" b="1" dirty="0"/>
            </a:br>
            <a:r>
              <a:rPr lang="pl-PL" sz="3000" b="1" dirty="0"/>
              <a:t>i działania niektórych organizacji czy osób</a:t>
            </a:r>
            <a:r>
              <a:rPr lang="pl-PL" sz="3000" dirty="0"/>
              <a:t>, które głoszą często bardzo radykalne poglądy i podejmują nie zawsze racjonalne działania na rzecz ochrony zwierząt, które tej ochrony nie wymagają – </a:t>
            </a:r>
            <a:r>
              <a:rPr lang="pl-PL" sz="3000" b="1" dirty="0"/>
              <a:t>że czynią to ze szkodą dla przyrody</a:t>
            </a:r>
            <a:r>
              <a:rPr lang="pl-PL" sz="3000" dirty="0"/>
              <a:t> (drzewo i ryba to też przyroda !!!), </a:t>
            </a:r>
            <a:r>
              <a:rPr lang="pl-PL" sz="3000" b="1" dirty="0"/>
              <a:t>ze szkodą dla człowieka (!!!).</a:t>
            </a:r>
          </a:p>
          <a:p>
            <a:r>
              <a:rPr lang="pl-PL" sz="3000" b="1" dirty="0"/>
              <a:t>A człowiek jest i powinien być w tym wszystkim </a:t>
            </a:r>
            <a:r>
              <a:rPr lang="pl-PL" sz="3000" b="1" dirty="0" err="1"/>
              <a:t>naważniejszy</a:t>
            </a:r>
            <a:r>
              <a:rPr lang="pl-PL" sz="3000" b="1" dirty="0"/>
              <a:t> (!!!).</a:t>
            </a:r>
          </a:p>
        </p:txBody>
      </p:sp>
    </p:spTree>
    <p:extLst>
      <p:ext uri="{BB962C8B-B14F-4D97-AF65-F5344CB8AC3E}">
        <p14:creationId xmlns:p14="http://schemas.microsoft.com/office/powerpoint/2010/main" val="2963976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260" y="112734"/>
            <a:ext cx="9148742" cy="789140"/>
          </a:xfrm>
        </p:spPr>
        <p:txBody>
          <a:bodyPr/>
          <a:lstStyle/>
          <a:p>
            <a:r>
              <a:rPr lang="pl-PL" dirty="0"/>
              <a:t>Tym bardziej, że: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630" y="801666"/>
            <a:ext cx="9883036" cy="6056333"/>
          </a:xfrm>
        </p:spPr>
        <p:txBody>
          <a:bodyPr>
            <a:normAutofit/>
          </a:bodyPr>
          <a:lstStyle/>
          <a:p>
            <a:r>
              <a:rPr lang="pl-PL" sz="3000" b="1" dirty="0"/>
              <a:t>Kormoran czarny, czapla biała </a:t>
            </a:r>
            <a:r>
              <a:rPr lang="pl-PL" sz="3000" dirty="0"/>
              <a:t>(też siejąca bardzo duże spustoszenie pośród ryb) </a:t>
            </a:r>
            <a:r>
              <a:rPr lang="pl-PL" sz="3000" b="1" dirty="0"/>
              <a:t>i inne ptaki drapieżne nie mają w naszym kraju naturalnych wrogów,</a:t>
            </a:r>
            <a:r>
              <a:rPr lang="pl-PL" sz="3000" dirty="0"/>
              <a:t> którzy ograniczaliby wielkość ich populacji lub groziłyby ich wyginięciem.</a:t>
            </a:r>
          </a:p>
          <a:p>
            <a:r>
              <a:rPr lang="pl-PL" sz="3000" b="1" dirty="0"/>
              <a:t>Wiele kormoranów przylatuje do naszego kraju </a:t>
            </a:r>
            <a:br>
              <a:rPr lang="pl-PL" sz="3000" b="1" dirty="0"/>
            </a:br>
            <a:r>
              <a:rPr lang="pl-PL" sz="3000" b="1" dirty="0"/>
              <a:t>z innych państw Europy.</a:t>
            </a:r>
          </a:p>
          <a:p>
            <a:r>
              <a:rPr lang="pl-PL" sz="3000" b="1" dirty="0"/>
              <a:t>Swego rodzaju „inwazja” kormoranów dotyczy wielu krajów, </a:t>
            </a:r>
            <a:r>
              <a:rPr lang="pl-PL" sz="3000" dirty="0"/>
              <a:t>takich jak: Francja, Dania, Niemcy, Estonia, Czechy, </a:t>
            </a:r>
            <a:r>
              <a:rPr lang="pl-PL" sz="3000" dirty="0" err="1"/>
              <a:t>Ukraina,Rosja</a:t>
            </a:r>
            <a:r>
              <a:rPr lang="pl-PL" sz="3000" dirty="0"/>
              <a:t> i Węgry (Guziur, 2009; </a:t>
            </a:r>
            <a:r>
              <a:rPr lang="pl-PL" sz="3000" dirty="0" err="1"/>
              <a:t>Saks</a:t>
            </a:r>
            <a:r>
              <a:rPr lang="pl-PL" sz="3000" dirty="0"/>
              <a:t>, 2012; </a:t>
            </a:r>
            <a:r>
              <a:rPr lang="pl-PL" sz="3000" dirty="0" err="1"/>
              <a:t>Steffens</a:t>
            </a:r>
            <a:r>
              <a:rPr lang="pl-PL" sz="3000" dirty="0"/>
              <a:t>, 2015).</a:t>
            </a:r>
          </a:p>
        </p:txBody>
      </p:sp>
    </p:spTree>
    <p:extLst>
      <p:ext uri="{BB962C8B-B14F-4D97-AF65-F5344CB8AC3E}">
        <p14:creationId xmlns:p14="http://schemas.microsoft.com/office/powerpoint/2010/main" val="3782702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856" y="212651"/>
            <a:ext cx="9125146" cy="935665"/>
          </a:xfrm>
        </p:spPr>
        <p:txBody>
          <a:bodyPr/>
          <a:lstStyle/>
          <a:p>
            <a:r>
              <a:rPr lang="pl-PL" dirty="0"/>
              <a:t>Wprowadzenie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530" y="956930"/>
            <a:ext cx="10441172" cy="5901069"/>
          </a:xfrm>
        </p:spPr>
        <p:txBody>
          <a:bodyPr>
            <a:normAutofit lnSpcReduction="10000"/>
          </a:bodyPr>
          <a:lstStyle/>
          <a:p>
            <a:r>
              <a:rPr lang="pl-PL" sz="3000" b="1" dirty="0"/>
              <a:t>Wszystkie organizmy, zarówno zwierzęce, jak </a:t>
            </a:r>
            <a:br>
              <a:rPr lang="pl-PL" sz="3000" b="1" dirty="0"/>
            </a:br>
            <a:r>
              <a:rPr lang="pl-PL" sz="3000" b="1" dirty="0"/>
              <a:t>i roślinne mają wpływ na środowisko (!!!)</a:t>
            </a:r>
            <a:r>
              <a:rPr lang="pl-PL" sz="3000" dirty="0"/>
              <a:t>, w którym żyją.</a:t>
            </a:r>
          </a:p>
          <a:p>
            <a:r>
              <a:rPr lang="pl-PL" sz="3000" b="1" dirty="0"/>
              <a:t>Relacje łączące te organizmy z biotopem </a:t>
            </a:r>
            <a:r>
              <a:rPr lang="pl-PL" sz="3000" dirty="0"/>
              <a:t>są b. złożone</a:t>
            </a:r>
            <a:br>
              <a:rPr lang="pl-PL" sz="3000" dirty="0"/>
            </a:br>
            <a:r>
              <a:rPr lang="pl-PL" sz="3000" dirty="0"/>
              <a:t>i często przebiegają z modyfikacją danych biocenoz.</a:t>
            </a:r>
          </a:p>
          <a:p>
            <a:r>
              <a:rPr lang="pl-PL" sz="3000" b="1" dirty="0"/>
              <a:t>Szczególnie silne oddziaływanie występuje </a:t>
            </a:r>
            <a:br>
              <a:rPr lang="pl-PL" sz="3000" b="1" dirty="0"/>
            </a:br>
            <a:r>
              <a:rPr lang="pl-PL" sz="3000" b="1" dirty="0"/>
              <a:t>w przypadku masowego występowania (!!!) </a:t>
            </a:r>
            <a:r>
              <a:rPr lang="pl-PL" sz="3000" dirty="0"/>
              <a:t>jednego </a:t>
            </a:r>
            <a:br>
              <a:rPr lang="pl-PL" sz="3000" dirty="0"/>
            </a:br>
            <a:r>
              <a:rPr lang="pl-PL" sz="3000" dirty="0"/>
              <a:t>gatunku czy grupy gatunków o zbliżonej ekologii.</a:t>
            </a:r>
          </a:p>
          <a:p>
            <a:r>
              <a:rPr lang="pl-PL" sz="3000" b="1" dirty="0"/>
              <a:t>Czego z reguły niewiedzą lub nie chcą wiedzieć pseudo-ekolodzy</a:t>
            </a:r>
            <a:r>
              <a:rPr lang="pl-PL" sz="3000" dirty="0"/>
              <a:t>, czyli ludzie, którzy swoją wiedzę </a:t>
            </a:r>
            <a:br>
              <a:rPr lang="pl-PL" sz="3000" dirty="0"/>
            </a:br>
            <a:r>
              <a:rPr lang="pl-PL" sz="3000" dirty="0"/>
              <a:t>mają z </a:t>
            </a:r>
            <a:r>
              <a:rPr lang="pl-PL" sz="3000" dirty="0" err="1"/>
              <a:t>internetu</a:t>
            </a:r>
            <a:r>
              <a:rPr lang="pl-PL" sz="3000" dirty="0"/>
              <a:t> lub z akcji politycznych, a nie </a:t>
            </a:r>
            <a:br>
              <a:rPr lang="pl-PL" sz="3000" dirty="0"/>
            </a:br>
            <a:r>
              <a:rPr lang="pl-PL" sz="3000" dirty="0"/>
              <a:t>z ukończonych szkół czy uniwersytetów.</a:t>
            </a:r>
          </a:p>
        </p:txBody>
      </p:sp>
    </p:spTree>
    <p:extLst>
      <p:ext uri="{BB962C8B-B14F-4D97-AF65-F5344CB8AC3E}">
        <p14:creationId xmlns:p14="http://schemas.microsoft.com/office/powerpoint/2010/main" val="3708951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4911" y="239843"/>
            <a:ext cx="10011171" cy="719527"/>
          </a:xfrm>
        </p:spPr>
        <p:txBody>
          <a:bodyPr>
            <a:normAutofit fontScale="90000"/>
          </a:bodyPr>
          <a:lstStyle/>
          <a:p>
            <a:r>
              <a:rPr lang="pl-PL" dirty="0"/>
              <a:t>Poziom szkodliwości kormoranów wyraża się tym, że: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59370"/>
            <a:ext cx="10583056" cy="5898629"/>
          </a:xfrm>
        </p:spPr>
        <p:txBody>
          <a:bodyPr>
            <a:normAutofit lnSpcReduction="10000"/>
          </a:bodyPr>
          <a:lstStyle/>
          <a:p>
            <a:r>
              <a:rPr lang="pl-PL" sz="3000" b="1" dirty="0"/>
              <a:t>Straty w pogłowiu ryb </a:t>
            </a:r>
            <a:r>
              <a:rPr lang="pl-PL" sz="3000" dirty="0"/>
              <a:t>(narybek karpia, kroczek amura białego i karpia) podczas zimowania notowane były ostatnio notowane w wielu gospodarstwach rybackich </a:t>
            </a:r>
            <a:br>
              <a:rPr lang="pl-PL" sz="3000" dirty="0"/>
            </a:br>
            <a:r>
              <a:rPr lang="pl-PL" sz="3000" dirty="0"/>
              <a:t>na poziomie ok. 60-80% obsady – pomimo prowadzonego odstraszania tych ptaków (obserwacje własne).</a:t>
            </a:r>
          </a:p>
          <a:p>
            <a:r>
              <a:rPr lang="pl-PL" sz="3000" b="1" dirty="0"/>
              <a:t>Są to wielkości strat (!!!) zagrażające bytowi ekonomicznemu </a:t>
            </a:r>
            <a:r>
              <a:rPr lang="pl-PL" sz="3000" dirty="0"/>
              <a:t>każdego gospodarstwa rybackiego.</a:t>
            </a:r>
          </a:p>
          <a:p>
            <a:r>
              <a:rPr lang="pl-PL" sz="3000" b="1" dirty="0"/>
              <a:t>Stan ten ma z ekonomicznego punktu widzenia bezsprzecznie negatywny wpływ</a:t>
            </a:r>
            <a:r>
              <a:rPr lang="pl-PL" sz="3000" dirty="0"/>
              <a:t> na możliwości rozwoju </a:t>
            </a:r>
            <a:br>
              <a:rPr lang="pl-PL" sz="3000" dirty="0"/>
            </a:br>
            <a:r>
              <a:rPr lang="pl-PL" sz="3000" dirty="0"/>
              <a:t>i prowadzenia w sposób racjonalny gospodarki rybackiej (Wawrzyniak i Błaszczyk, 2011; Winkler i </a:t>
            </a:r>
            <a:r>
              <a:rPr lang="pl-PL" sz="3000" dirty="0" err="1"/>
              <a:t>wsp</a:t>
            </a:r>
            <a:r>
              <a:rPr lang="pl-PL" sz="3000" dirty="0"/>
              <a:t>., 2012).</a:t>
            </a:r>
          </a:p>
          <a:p>
            <a:r>
              <a:rPr lang="pl-PL" sz="3000" b="1" dirty="0"/>
              <a:t>A poza tym jak patrzeć w tej sytuacji na problem „dobrostanu ryb” (???!!!).</a:t>
            </a:r>
          </a:p>
        </p:txBody>
      </p:sp>
    </p:spTree>
    <p:extLst>
      <p:ext uri="{BB962C8B-B14F-4D97-AF65-F5344CB8AC3E}">
        <p14:creationId xmlns:p14="http://schemas.microsoft.com/office/powerpoint/2010/main" val="1610681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" y="212941"/>
            <a:ext cx="9807879" cy="1089765"/>
          </a:xfrm>
        </p:spPr>
        <p:txBody>
          <a:bodyPr>
            <a:normAutofit fontScale="90000"/>
          </a:bodyPr>
          <a:lstStyle/>
          <a:p>
            <a:r>
              <a:rPr lang="pl-PL" dirty="0"/>
              <a:t>Inne problemy wynikające z obecności drapieżników na stawach hodowlanych to: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" y="1390389"/>
            <a:ext cx="10722280" cy="5373666"/>
          </a:xfrm>
        </p:spPr>
        <p:txBody>
          <a:bodyPr>
            <a:normAutofit/>
          </a:bodyPr>
          <a:lstStyle/>
          <a:p>
            <a:r>
              <a:rPr lang="pl-PL" sz="3000" b="1" dirty="0"/>
              <a:t>Rany na powłokach zewnętrznych ryb, które stanowią tzw. wrota zakażenia </a:t>
            </a:r>
            <a:r>
              <a:rPr lang="pl-PL" sz="3000" dirty="0"/>
              <a:t>dla bakterii chorobotwórczych dla ryb, a także dla człowieka.</a:t>
            </a:r>
          </a:p>
          <a:p>
            <a:r>
              <a:rPr lang="pl-PL" sz="3000" b="1" dirty="0"/>
              <a:t>Rany te mają ponadto negatywny wydźwięk </a:t>
            </a:r>
            <a:br>
              <a:rPr lang="pl-PL" sz="3000" b="1" dirty="0"/>
            </a:br>
            <a:r>
              <a:rPr lang="pl-PL" sz="3000" b="1" dirty="0"/>
              <a:t>w sprzedaży ryb na cele konsumpcyjne </a:t>
            </a:r>
            <a:r>
              <a:rPr lang="pl-PL" sz="3000" dirty="0"/>
              <a:t>– co oczywiście prowadzi w konsekwencji do obniżenia ceny jednostkowej takiej ryby i strat gospodarczych gospodarstwa rybackiego.</a:t>
            </a:r>
          </a:p>
          <a:p>
            <a:r>
              <a:rPr lang="pl-PL" sz="3000" b="1" dirty="0"/>
              <a:t>A poza tym zaburza to dobrostan ryb jako istoty żywej (!!!).</a:t>
            </a:r>
          </a:p>
        </p:txBody>
      </p:sp>
    </p:spTree>
    <p:extLst>
      <p:ext uri="{BB962C8B-B14F-4D97-AF65-F5344CB8AC3E}">
        <p14:creationId xmlns:p14="http://schemas.microsoft.com/office/powerpoint/2010/main" val="2109647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569302" cy="1190847"/>
          </a:xfrm>
        </p:spPr>
        <p:txBody>
          <a:bodyPr/>
          <a:lstStyle/>
          <a:p>
            <a:r>
              <a:rPr lang="pl-PL" dirty="0"/>
              <a:t>Uszkodzenia skóry przez drapieżne ptaki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5379" y="994144"/>
            <a:ext cx="5667155" cy="6060559"/>
          </a:xfrm>
        </p:spPr>
      </p:pic>
    </p:spTree>
    <p:extLst>
      <p:ext uri="{BB962C8B-B14F-4D97-AF65-F5344CB8AC3E}">
        <p14:creationId xmlns:p14="http://schemas.microsoft.com/office/powerpoint/2010/main" val="1710382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" y="170122"/>
            <a:ext cx="9803219" cy="871869"/>
          </a:xfrm>
        </p:spPr>
        <p:txBody>
          <a:bodyPr/>
          <a:lstStyle/>
          <a:p>
            <a:r>
              <a:rPr lang="pl-PL" dirty="0"/>
              <a:t>Uszkodzenia skóry przez kormorana </a:t>
            </a:r>
            <a:r>
              <a:rPr lang="pl-PL" dirty="0" err="1"/>
              <a:t>czarngo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4583" y="1521027"/>
            <a:ext cx="6028661" cy="4645288"/>
          </a:xfrm>
        </p:spPr>
      </p:pic>
    </p:spTree>
    <p:extLst>
      <p:ext uri="{BB962C8B-B14F-4D97-AF65-F5344CB8AC3E}">
        <p14:creationId xmlns:p14="http://schemas.microsoft.com/office/powerpoint/2010/main" val="384155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2838" y="112734"/>
            <a:ext cx="9356944" cy="751562"/>
          </a:xfrm>
        </p:spPr>
        <p:txBody>
          <a:bodyPr>
            <a:normAutofit/>
          </a:bodyPr>
          <a:lstStyle/>
          <a:p>
            <a:r>
              <a:rPr lang="pl-PL" dirty="0"/>
              <a:t>Rany u karpia po ataku kormorana czarnego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0383" y="1346830"/>
            <a:ext cx="5993705" cy="5028643"/>
          </a:xfrm>
        </p:spPr>
      </p:pic>
    </p:spTree>
    <p:extLst>
      <p:ext uri="{BB962C8B-B14F-4D97-AF65-F5344CB8AC3E}">
        <p14:creationId xmlns:p14="http://schemas.microsoft.com/office/powerpoint/2010/main" val="1553769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91386"/>
            <a:ext cx="10143460" cy="850605"/>
          </a:xfrm>
        </p:spPr>
        <p:txBody>
          <a:bodyPr/>
          <a:lstStyle/>
          <a:p>
            <a:r>
              <a:rPr lang="pl-PL" dirty="0"/>
              <a:t>Poziom szkodliwości ……… c.d.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855" y="1041991"/>
            <a:ext cx="10079665" cy="4999371"/>
          </a:xfrm>
        </p:spPr>
        <p:txBody>
          <a:bodyPr>
            <a:normAutofit/>
          </a:bodyPr>
          <a:lstStyle/>
          <a:p>
            <a:r>
              <a:rPr lang="pl-PL" sz="3000" b="1" dirty="0"/>
              <a:t>Straty powyższe znacznie wzrastają, kiedy w tym okresie wystąpi jakakolwiek choroba ryb</a:t>
            </a:r>
            <a:r>
              <a:rPr lang="pl-PL" sz="3000" dirty="0"/>
              <a:t>, bowiem objawem wielu chorób u tych zwierząt jest obniżona reakcja na bodźce zewnętrzne.</a:t>
            </a:r>
          </a:p>
          <a:p>
            <a:r>
              <a:rPr lang="pl-PL" sz="3000" b="1" dirty="0"/>
              <a:t>Największe znaczenie ma w tym przypadku infekcja powodowana przez CEV, </a:t>
            </a:r>
            <a:r>
              <a:rPr lang="pl-PL" sz="3000" dirty="0"/>
              <a:t>w przebiegu której nie ma masowego śnięcia ryb, lecz zapadają one w swego rodzaju stan śpiączki </a:t>
            </a:r>
            <a:r>
              <a:rPr lang="pl-PL" sz="3000" b="1" dirty="0"/>
              <a:t>i stają się wtedy łatwym łupem dla drapieżników, szczególnie ptaków.</a:t>
            </a:r>
          </a:p>
        </p:txBody>
      </p:sp>
    </p:spTree>
    <p:extLst>
      <p:ext uri="{BB962C8B-B14F-4D97-AF65-F5344CB8AC3E}">
        <p14:creationId xmlns:p14="http://schemas.microsoft.com/office/powerpoint/2010/main" val="2473064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892" y="119922"/>
            <a:ext cx="9109110" cy="704538"/>
          </a:xfrm>
        </p:spPr>
        <p:txBody>
          <a:bodyPr/>
          <a:lstStyle/>
          <a:p>
            <a:r>
              <a:rPr lang="pl-PL" dirty="0"/>
              <a:t>Poziom szkodliwości ……… c.d.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4892" y="824460"/>
            <a:ext cx="9878518" cy="6033539"/>
          </a:xfrm>
        </p:spPr>
        <p:txBody>
          <a:bodyPr>
            <a:normAutofit/>
          </a:bodyPr>
          <a:lstStyle/>
          <a:p>
            <a:r>
              <a:rPr lang="pl-PL" sz="3000" b="1" dirty="0"/>
              <a:t>Należy przy tym nadmienić, że  dzienne zaspokojenie potrzeb żywieniowych jednego kormorana wynosi </a:t>
            </a:r>
            <a:r>
              <a:rPr lang="pl-PL" sz="3000" dirty="0"/>
              <a:t>ok. 425-750 g ryb (Ilnicki, 2005; Wojda, 2015; </a:t>
            </a:r>
            <a:r>
              <a:rPr lang="pl-PL" sz="3000" dirty="0" err="1"/>
              <a:t>Traczuk</a:t>
            </a:r>
            <a:r>
              <a:rPr lang="pl-PL" sz="3000" dirty="0"/>
              <a:t> i </a:t>
            </a:r>
            <a:r>
              <a:rPr lang="pl-PL" sz="3000" dirty="0" err="1"/>
              <a:t>wsp</a:t>
            </a:r>
            <a:r>
              <a:rPr lang="pl-PL" sz="3000" dirty="0"/>
              <a:t>., 2022 i inni).</a:t>
            </a:r>
          </a:p>
          <a:p>
            <a:r>
              <a:rPr lang="pl-PL" sz="3000" b="1" dirty="0"/>
              <a:t>Co oznacza, że np. 100 ptaków zjada dzie</a:t>
            </a:r>
            <a:r>
              <a:rPr lang="pl-PL" sz="3000" dirty="0"/>
              <a:t>nnie ok.</a:t>
            </a:r>
            <a:br>
              <a:rPr lang="pl-PL" sz="3000" dirty="0"/>
            </a:br>
            <a:r>
              <a:rPr lang="pl-PL" sz="3000" dirty="0"/>
              <a:t>42,5-75 kg ryb.</a:t>
            </a:r>
          </a:p>
          <a:p>
            <a:r>
              <a:rPr lang="pl-PL" sz="3000" b="1" dirty="0"/>
              <a:t>Co wynosi ok. 15,51-27,6 ton ryb rocznie.</a:t>
            </a:r>
          </a:p>
          <a:p>
            <a:r>
              <a:rPr lang="pl-PL" sz="3000" dirty="0"/>
              <a:t>Często spotykane są gospodarstwa rybackie w naszym kraju o areale ok. 100 ha, </a:t>
            </a:r>
            <a:r>
              <a:rPr lang="pl-PL" sz="3000" b="1" dirty="0"/>
              <a:t>których możliwości produkcyjne wynoszą ok. 80-100 ton ryb.</a:t>
            </a:r>
          </a:p>
        </p:txBody>
      </p:sp>
    </p:spTree>
    <p:extLst>
      <p:ext uri="{BB962C8B-B14F-4D97-AF65-F5344CB8AC3E}">
        <p14:creationId xmlns:p14="http://schemas.microsoft.com/office/powerpoint/2010/main" val="1187194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9921" y="119921"/>
            <a:ext cx="9154081" cy="839449"/>
          </a:xfrm>
        </p:spPr>
        <p:txBody>
          <a:bodyPr/>
          <a:lstStyle/>
          <a:p>
            <a:r>
              <a:rPr lang="pl-PL" dirty="0"/>
              <a:t>Poziom szkodliwości ……….. c.d.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" y="839449"/>
            <a:ext cx="10118361" cy="6018551"/>
          </a:xfrm>
        </p:spPr>
        <p:txBody>
          <a:bodyPr>
            <a:normAutofit/>
          </a:bodyPr>
          <a:lstStyle/>
          <a:p>
            <a:r>
              <a:rPr lang="pl-PL" sz="3000" dirty="0"/>
              <a:t>W takich ok. 100. hektarowych gospodarstwach rybackich notuje się ok. 100-200 sztuk żerujących kormoranów, a podczas przelotów do 300 sztuk.</a:t>
            </a:r>
          </a:p>
          <a:p>
            <a:r>
              <a:rPr lang="pl-PL" sz="3000" b="1" dirty="0"/>
              <a:t>Oznacza to, że z zakładanej wielkości produkcji ok. 80-100 ton ryb </a:t>
            </a:r>
            <a:r>
              <a:rPr lang="pl-PL" sz="3000" dirty="0"/>
              <a:t>zostanie </a:t>
            </a:r>
            <a:r>
              <a:rPr lang="pl-PL" sz="3000" dirty="0" err="1"/>
              <a:t>wyżerowane</a:t>
            </a:r>
            <a:r>
              <a:rPr lang="pl-PL" sz="3000" dirty="0"/>
              <a:t> tylko przez kormorany ok.31-54,7 ton tych zwierząt wodnych.</a:t>
            </a:r>
          </a:p>
          <a:p>
            <a:r>
              <a:rPr lang="pl-PL" sz="3000" b="1" dirty="0"/>
              <a:t>A do tego należy jeszcze doliczyć ryby </a:t>
            </a:r>
            <a:r>
              <a:rPr lang="pl-PL" sz="3000" b="1" dirty="0" err="1"/>
              <a:t>wyżerowane</a:t>
            </a:r>
            <a:r>
              <a:rPr lang="pl-PL" sz="3000" b="1" dirty="0"/>
              <a:t> przez inne drapieżne </a:t>
            </a:r>
            <a:r>
              <a:rPr lang="pl-PL" sz="3000" dirty="0"/>
              <a:t>ptaki, wydrę i inne zwierzęta.</a:t>
            </a:r>
          </a:p>
          <a:p>
            <a:r>
              <a:rPr lang="pl-PL" sz="3000" b="1" dirty="0"/>
              <a:t>Sumarycznie straty w pogłowiu hodowanych ryb sięgają w ostatnich latach 60-80% (!!!) ich populacji</a:t>
            </a:r>
            <a:r>
              <a:rPr lang="pl-PL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8567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04931"/>
            <a:ext cx="9274002" cy="854439"/>
          </a:xfrm>
        </p:spPr>
        <p:txBody>
          <a:bodyPr/>
          <a:lstStyle/>
          <a:p>
            <a:r>
              <a:rPr lang="pl-PL" dirty="0" err="1"/>
              <a:t>Ilośc</a:t>
            </a:r>
            <a:r>
              <a:rPr lang="pl-PL" dirty="0"/>
              <a:t> ryb </a:t>
            </a:r>
            <a:r>
              <a:rPr lang="pl-PL"/>
              <a:t>„odzyskana” </a:t>
            </a:r>
            <a:r>
              <a:rPr lang="pl-PL" dirty="0"/>
              <a:t>od jednego drapieżcy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9370"/>
            <a:ext cx="10268262" cy="5898630"/>
          </a:xfrm>
        </p:spPr>
      </p:pic>
    </p:spTree>
    <p:extLst>
      <p:ext uri="{BB962C8B-B14F-4D97-AF65-F5344CB8AC3E}">
        <p14:creationId xmlns:p14="http://schemas.microsoft.com/office/powerpoint/2010/main" val="2539727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04932"/>
            <a:ext cx="9274002" cy="1229193"/>
          </a:xfrm>
        </p:spPr>
        <p:txBody>
          <a:bodyPr/>
          <a:lstStyle/>
          <a:p>
            <a:r>
              <a:rPr lang="pl-PL" dirty="0"/>
              <a:t>Tak stosunkowo duże ryby drapieżne ptaki są w stanie połknąć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7615" y="670809"/>
            <a:ext cx="5523876" cy="6850506"/>
          </a:xfrm>
        </p:spPr>
      </p:pic>
    </p:spTree>
    <p:extLst>
      <p:ext uri="{BB962C8B-B14F-4D97-AF65-F5344CB8AC3E}">
        <p14:creationId xmlns:p14="http://schemas.microsoft.com/office/powerpoint/2010/main" val="2870820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0207256" cy="786809"/>
          </a:xfrm>
        </p:spPr>
        <p:txBody>
          <a:bodyPr/>
          <a:lstStyle/>
          <a:p>
            <a:r>
              <a:rPr lang="pl-PL" dirty="0"/>
              <a:t>Wstęp – c.d.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786809"/>
            <a:ext cx="10015870" cy="6071191"/>
          </a:xfrm>
        </p:spPr>
        <p:txBody>
          <a:bodyPr>
            <a:normAutofit lnSpcReduction="10000"/>
          </a:bodyPr>
          <a:lstStyle/>
          <a:p>
            <a:r>
              <a:rPr lang="pl-PL" sz="3000" b="1" dirty="0"/>
              <a:t>Za środowiskiem wód śródlądowych </a:t>
            </a:r>
            <a:r>
              <a:rPr lang="pl-PL" sz="3000" dirty="0"/>
              <a:t>– według litery prawa zwanymi wodami powierzchniowymi – związany jest byt wielu zwierząt żyjących w jego otoczeniu.</a:t>
            </a:r>
          </a:p>
          <a:p>
            <a:r>
              <a:rPr lang="pl-PL" sz="3000" dirty="0"/>
              <a:t>Wynika to z tego, </a:t>
            </a:r>
            <a:r>
              <a:rPr lang="pl-PL" sz="3000" b="1" dirty="0"/>
              <a:t>że znajdują tu one warunki do trwałego bytowania.</a:t>
            </a:r>
          </a:p>
          <a:p>
            <a:r>
              <a:rPr lang="pl-PL" sz="3000" b="1" dirty="0"/>
              <a:t>A istotnym elementem tego bytowania jest</a:t>
            </a:r>
            <a:r>
              <a:rPr lang="pl-PL" sz="3000" dirty="0"/>
              <a:t> możliwość zdobycia pokarmu.</a:t>
            </a:r>
          </a:p>
          <a:p>
            <a:r>
              <a:rPr lang="pl-PL" sz="3000" b="1" dirty="0"/>
              <a:t>Co stanowi zresztą warunek </a:t>
            </a:r>
            <a:r>
              <a:rPr lang="pl-PL" sz="3000" b="1" i="1" dirty="0"/>
              <a:t>sine qua non </a:t>
            </a:r>
            <a:r>
              <a:rPr lang="pl-PL" sz="3000" dirty="0"/>
              <a:t>istnienia </a:t>
            </a:r>
            <a:br>
              <a:rPr lang="pl-PL" sz="3000" dirty="0"/>
            </a:br>
            <a:r>
              <a:rPr lang="pl-PL" sz="3000" dirty="0"/>
              <a:t>i prawidłowego funkcjonowania każdego organizmu żywego.</a:t>
            </a:r>
          </a:p>
          <a:p>
            <a:r>
              <a:rPr lang="pl-PL" sz="3000" b="1" dirty="0"/>
              <a:t>W diecie wielu tych zwierząt istotnym składnikiem pokarmowym są ryby</a:t>
            </a:r>
            <a:r>
              <a:rPr lang="pl-PL" sz="3000" dirty="0"/>
              <a:t>, a część z nich odżywia się wyłącznie (!!!) rybami.</a:t>
            </a:r>
          </a:p>
        </p:txBody>
      </p:sp>
    </p:spTree>
    <p:extLst>
      <p:ext uri="{BB962C8B-B14F-4D97-AF65-F5344CB8AC3E}">
        <p14:creationId xmlns:p14="http://schemas.microsoft.com/office/powerpoint/2010/main" val="1670708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00208"/>
            <a:ext cx="10208711" cy="1189973"/>
          </a:xfrm>
        </p:spPr>
        <p:txBody>
          <a:bodyPr>
            <a:noAutofit/>
          </a:bodyPr>
          <a:lstStyle/>
          <a:p>
            <a:r>
              <a:rPr lang="pl-PL" sz="3500" dirty="0"/>
              <a:t>Dane o wysokości strat z jednego z gospodarstw rybackich o powierzchni ok. – 115 ha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" y="1390389"/>
            <a:ext cx="10283869" cy="5467609"/>
          </a:xfrm>
        </p:spPr>
        <p:txBody>
          <a:bodyPr>
            <a:normAutofit/>
          </a:bodyPr>
          <a:lstStyle/>
          <a:p>
            <a:r>
              <a:rPr lang="pl-PL" sz="3000" dirty="0"/>
              <a:t>W 4. stawach narybkowych zarybiono 180 000 K</a:t>
            </a:r>
            <a:r>
              <a:rPr lang="pl-PL" sz="3000" baseline="-25000" dirty="0"/>
              <a:t>0</a:t>
            </a:r>
            <a:r>
              <a:rPr lang="pl-PL" sz="3000" dirty="0"/>
              <a:t>/K</a:t>
            </a:r>
            <a:r>
              <a:rPr lang="pl-PL" sz="3000" baseline="-25000" dirty="0"/>
              <a:t>1</a:t>
            </a:r>
            <a:r>
              <a:rPr lang="pl-PL" sz="3000" dirty="0"/>
              <a:t>, </a:t>
            </a:r>
            <a:br>
              <a:rPr lang="pl-PL" sz="3000" dirty="0"/>
            </a:br>
            <a:r>
              <a:rPr lang="pl-PL" sz="3000" dirty="0"/>
              <a:t>a odłowiono jesienią tylko 41 000 K</a:t>
            </a:r>
            <a:r>
              <a:rPr lang="pl-PL" sz="3000" baseline="-25000" dirty="0"/>
              <a:t>1</a:t>
            </a:r>
            <a:r>
              <a:rPr lang="pl-PL" sz="3000" dirty="0"/>
              <a:t>, co oznacza, że </a:t>
            </a:r>
            <a:r>
              <a:rPr lang="pl-PL" sz="3000" b="1" dirty="0"/>
              <a:t>straty w tych stawach wyniosły 81,2%.</a:t>
            </a:r>
          </a:p>
          <a:p>
            <a:r>
              <a:rPr lang="pl-PL" sz="3000" dirty="0"/>
              <a:t>W 1. stawie narybkowym zarybiono 60 000 K</a:t>
            </a:r>
            <a:r>
              <a:rPr lang="pl-PL" sz="3000" baseline="-25000" dirty="0"/>
              <a:t>W</a:t>
            </a:r>
            <a:r>
              <a:rPr lang="pl-PL" sz="3000" dirty="0"/>
              <a:t>/K</a:t>
            </a:r>
            <a:r>
              <a:rPr lang="pl-PL" sz="3000" baseline="-25000" dirty="0"/>
              <a:t>1</a:t>
            </a:r>
            <a:r>
              <a:rPr lang="pl-PL" sz="3000" dirty="0"/>
              <a:t> </a:t>
            </a:r>
            <a:br>
              <a:rPr lang="pl-PL" sz="3000" dirty="0"/>
            </a:br>
            <a:r>
              <a:rPr lang="pl-PL" sz="3000" dirty="0"/>
              <a:t>– jesienią odłowiono z tego stawu tylko 16 000 K</a:t>
            </a:r>
            <a:r>
              <a:rPr lang="pl-PL" sz="3000" baseline="-25000" dirty="0"/>
              <a:t>1</a:t>
            </a:r>
            <a:r>
              <a:rPr lang="pl-PL" sz="3000" dirty="0"/>
              <a:t> </a:t>
            </a:r>
            <a:br>
              <a:rPr lang="pl-PL" sz="3000" dirty="0"/>
            </a:br>
            <a:r>
              <a:rPr lang="pl-PL" sz="3000" b="1" dirty="0"/>
              <a:t>– straty wyniosły 73,3%.</a:t>
            </a:r>
          </a:p>
          <a:p>
            <a:r>
              <a:rPr lang="pl-PL" sz="3000" dirty="0"/>
              <a:t>W 6. stawach kroczkowych zarybiono 106 000 K</a:t>
            </a:r>
            <a:r>
              <a:rPr lang="pl-PL" sz="3000" baseline="-25000" dirty="0"/>
              <a:t>1</a:t>
            </a:r>
            <a:r>
              <a:rPr lang="pl-PL" sz="3000" dirty="0"/>
              <a:t>/K</a:t>
            </a:r>
            <a:r>
              <a:rPr lang="pl-PL" sz="3000" baseline="-25000" dirty="0"/>
              <a:t>2 </a:t>
            </a:r>
            <a:br>
              <a:rPr lang="pl-PL" sz="3000" baseline="-25000" dirty="0"/>
            </a:br>
            <a:r>
              <a:rPr lang="pl-PL" sz="3000" dirty="0"/>
              <a:t>– jesienią odłowiono 18 376 K</a:t>
            </a:r>
            <a:r>
              <a:rPr lang="pl-PL" sz="3000" baseline="-25000" dirty="0"/>
              <a:t>2</a:t>
            </a:r>
            <a:r>
              <a:rPr lang="pl-PL" sz="3000" dirty="0"/>
              <a:t> </a:t>
            </a:r>
            <a:r>
              <a:rPr lang="pl-PL" sz="3000" b="1" dirty="0"/>
              <a:t>– straty wyniosły 82,7%.</a:t>
            </a:r>
          </a:p>
          <a:p>
            <a:r>
              <a:rPr lang="pl-PL" sz="3000" dirty="0"/>
              <a:t>W 2. stawach towarowych zarybiono 3 200 K</a:t>
            </a:r>
            <a:r>
              <a:rPr lang="pl-PL" sz="3000" baseline="-25000" dirty="0"/>
              <a:t>2</a:t>
            </a:r>
            <a:r>
              <a:rPr lang="pl-PL" sz="3000" dirty="0"/>
              <a:t>/K</a:t>
            </a:r>
            <a:r>
              <a:rPr lang="pl-PL" sz="3000" baseline="-25000" dirty="0"/>
              <a:t>h</a:t>
            </a:r>
            <a:r>
              <a:rPr lang="pl-PL" sz="3000" dirty="0"/>
              <a:t> </a:t>
            </a:r>
            <a:br>
              <a:rPr lang="pl-PL" sz="3000" dirty="0"/>
            </a:br>
            <a:r>
              <a:rPr lang="pl-PL" sz="3000" dirty="0"/>
              <a:t>– jesienią odłowiono 1650 K</a:t>
            </a:r>
            <a:r>
              <a:rPr lang="pl-PL" sz="3000" baseline="-25000" dirty="0"/>
              <a:t>h</a:t>
            </a:r>
            <a:r>
              <a:rPr lang="pl-PL" sz="3000" dirty="0"/>
              <a:t> </a:t>
            </a:r>
            <a:r>
              <a:rPr lang="pl-PL" sz="3000" b="1" dirty="0"/>
              <a:t>– straty wyniosły 48,4%.</a:t>
            </a:r>
          </a:p>
        </p:txBody>
      </p:sp>
    </p:spTree>
    <p:extLst>
      <p:ext uri="{BB962C8B-B14F-4D97-AF65-F5344CB8AC3E}">
        <p14:creationId xmlns:p14="http://schemas.microsoft.com/office/powerpoint/2010/main" val="2022472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5364" y="150312"/>
            <a:ext cx="9098638" cy="814192"/>
          </a:xfrm>
        </p:spPr>
        <p:txBody>
          <a:bodyPr/>
          <a:lstStyle/>
          <a:p>
            <a:r>
              <a:rPr lang="pl-PL" dirty="0"/>
              <a:t>Co ciekawe to ……………..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64504"/>
            <a:ext cx="10509338" cy="5893495"/>
          </a:xfrm>
        </p:spPr>
        <p:txBody>
          <a:bodyPr>
            <a:normAutofit/>
          </a:bodyPr>
          <a:lstStyle/>
          <a:p>
            <a:r>
              <a:rPr lang="pl-PL" sz="3000" dirty="0"/>
              <a:t>W tym gospodarstwie w 2. pozostałych stawach towarowych zarybiono 29 000 K</a:t>
            </a:r>
            <a:r>
              <a:rPr lang="pl-PL" sz="3000" baseline="-25000" dirty="0"/>
              <a:t>2</a:t>
            </a:r>
            <a:r>
              <a:rPr lang="pl-PL" sz="3000" dirty="0"/>
              <a:t>/K</a:t>
            </a:r>
            <a:r>
              <a:rPr lang="pl-PL" sz="3000" baseline="-25000" dirty="0"/>
              <a:t>h</a:t>
            </a:r>
            <a:r>
              <a:rPr lang="pl-PL" sz="3000" dirty="0"/>
              <a:t> i 11 000 K</a:t>
            </a:r>
            <a:r>
              <a:rPr lang="pl-PL" sz="3000" baseline="-25000" dirty="0"/>
              <a:t>1</a:t>
            </a:r>
            <a:r>
              <a:rPr lang="pl-PL" sz="3000" dirty="0"/>
              <a:t>/K</a:t>
            </a:r>
            <a:r>
              <a:rPr lang="pl-PL" sz="3000" baseline="-25000" dirty="0"/>
              <a:t>h</a:t>
            </a:r>
            <a:r>
              <a:rPr lang="pl-PL" sz="3000" dirty="0"/>
              <a:t> </a:t>
            </a:r>
            <a:br>
              <a:rPr lang="pl-PL" sz="3000" dirty="0"/>
            </a:br>
            <a:r>
              <a:rPr lang="pl-PL" sz="3000" dirty="0"/>
              <a:t>– jesienią odłowiono 16 400 K</a:t>
            </a:r>
            <a:r>
              <a:rPr lang="pl-PL" sz="3000" baseline="-25000" dirty="0"/>
              <a:t>h</a:t>
            </a:r>
            <a:r>
              <a:rPr lang="pl-PL" sz="3000" dirty="0"/>
              <a:t> – </a:t>
            </a:r>
            <a:r>
              <a:rPr lang="pl-PL" sz="3000" b="1" dirty="0"/>
              <a:t>straty wyniosły 59,0%.</a:t>
            </a:r>
          </a:p>
          <a:p>
            <a:r>
              <a:rPr lang="pl-PL" sz="3000" dirty="0"/>
              <a:t>A zatem wypływa z tego wniosek, </a:t>
            </a:r>
            <a:r>
              <a:rPr lang="pl-PL" sz="3000" b="1" dirty="0"/>
              <a:t>że im mniejsza ryba tym występują wyższe straty w sezonie hodowlanym.</a:t>
            </a:r>
          </a:p>
          <a:p>
            <a:r>
              <a:rPr lang="pl-PL" sz="3000" b="1" dirty="0"/>
              <a:t>Dotyczy to zarówno porównania </a:t>
            </a:r>
            <a:r>
              <a:rPr lang="pl-PL" sz="3000" dirty="0"/>
              <a:t>w obszarze 4. stawów towarowych, jak i w odniesieniu do stawów kroczkowych.</a:t>
            </a:r>
          </a:p>
          <a:p>
            <a:r>
              <a:rPr lang="pl-PL" sz="3000" b="1" dirty="0"/>
              <a:t>A zatem produkcja materiału zarybieniowego staje się </a:t>
            </a:r>
            <a:r>
              <a:rPr lang="pl-PL" sz="3000" b="1" dirty="0" err="1"/>
              <a:t>b.b.b</a:t>
            </a:r>
            <a:r>
              <a:rPr lang="pl-PL" sz="3000" b="1" dirty="0"/>
              <a:t>. nieopłacalna </a:t>
            </a:r>
            <a:r>
              <a:rPr lang="pl-PL" sz="3000" dirty="0"/>
              <a:t>– co dostrzegli już niektórzy hodowcy i nastawiają się na produkcję K</a:t>
            </a:r>
            <a:r>
              <a:rPr lang="pl-PL" sz="3000" baseline="-25000" dirty="0"/>
              <a:t>h</a:t>
            </a:r>
            <a:r>
              <a:rPr lang="pl-PL" sz="3000" dirty="0"/>
              <a:t> tylko z kupowanego K</a:t>
            </a:r>
            <a:r>
              <a:rPr lang="pl-PL" sz="3000" baseline="-25000" dirty="0"/>
              <a:t>2</a:t>
            </a:r>
          </a:p>
          <a:p>
            <a:r>
              <a:rPr lang="pl-PL" sz="3000" b="1" dirty="0"/>
              <a:t>Problem jednak w tym, że kto go będzie produkował ?</a:t>
            </a:r>
          </a:p>
          <a:p>
            <a:pPr marL="0" indent="0">
              <a:buNone/>
            </a:pPr>
            <a:endParaRPr lang="pl-PL" sz="3000" dirty="0"/>
          </a:p>
        </p:txBody>
      </p:sp>
    </p:spTree>
    <p:extLst>
      <p:ext uri="{BB962C8B-B14F-4D97-AF65-F5344CB8AC3E}">
        <p14:creationId xmlns:p14="http://schemas.microsoft.com/office/powerpoint/2010/main" val="1389375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2733" y="100208"/>
            <a:ext cx="9419573" cy="688932"/>
          </a:xfrm>
        </p:spPr>
        <p:txBody>
          <a:bodyPr>
            <a:normAutofit fontScale="90000"/>
          </a:bodyPr>
          <a:lstStyle/>
          <a:p>
            <a:r>
              <a:rPr lang="pl-PL" dirty="0"/>
              <a:t>Dane z innego gospodarstwa (2022 r.) – ok. 330  ha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2734" y="789140"/>
            <a:ext cx="10784910" cy="6068860"/>
          </a:xfrm>
        </p:spPr>
        <p:txBody>
          <a:bodyPr>
            <a:normAutofit/>
          </a:bodyPr>
          <a:lstStyle/>
          <a:p>
            <a:r>
              <a:rPr lang="pl-PL" sz="3000" b="1" dirty="0"/>
              <a:t>Straty w stawach narybkowych wyniosły 90%.</a:t>
            </a:r>
          </a:p>
          <a:p>
            <a:r>
              <a:rPr lang="pl-PL" sz="3000" b="1" dirty="0"/>
              <a:t>W stawach kroczkowych – 73%.</a:t>
            </a:r>
          </a:p>
          <a:p>
            <a:r>
              <a:rPr lang="pl-PL" sz="3000" b="1" dirty="0"/>
              <a:t>W stawach towarowych 46-48%.</a:t>
            </a:r>
          </a:p>
          <a:p>
            <a:r>
              <a:rPr lang="pl-PL" sz="3000" b="1" dirty="0"/>
              <a:t>Liczba kormoranów w tym gospodarstwie</a:t>
            </a:r>
            <a:r>
              <a:rPr lang="pl-PL" sz="3000" dirty="0"/>
              <a:t> kształtuje się na poziomie ok. 1 600 sztuk.</a:t>
            </a:r>
          </a:p>
          <a:p>
            <a:r>
              <a:rPr lang="pl-PL" sz="3000" b="1" dirty="0"/>
              <a:t>Liczba ptaków drapieżnych w poprzednim gospodarstwie</a:t>
            </a:r>
            <a:r>
              <a:rPr lang="pl-PL" sz="3000" dirty="0"/>
              <a:t> (powierzchnia ok. 115 ha) wynosi 120-200, a w okresie przelotów ponad 300 kormoranów, około 100-120 sztuk czapli białej i około 100-120 sztuk czapli siwej.</a:t>
            </a:r>
          </a:p>
          <a:p>
            <a:r>
              <a:rPr lang="pl-PL" sz="3000" dirty="0"/>
              <a:t>Pierwsze gospodarstwo rybackie znajduje się </a:t>
            </a:r>
            <a:r>
              <a:rPr lang="pl-PL" sz="3000" b="1" dirty="0"/>
              <a:t>w Polsce Centralnej, a drugie w Polsce Południowej.</a:t>
            </a:r>
          </a:p>
        </p:txBody>
      </p:sp>
    </p:spTree>
    <p:extLst>
      <p:ext uri="{BB962C8B-B14F-4D97-AF65-F5344CB8AC3E}">
        <p14:creationId xmlns:p14="http://schemas.microsoft.com/office/powerpoint/2010/main" val="3880334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207" y="162838"/>
            <a:ext cx="9594937" cy="1240077"/>
          </a:xfrm>
        </p:spPr>
        <p:txBody>
          <a:bodyPr/>
          <a:lstStyle/>
          <a:p>
            <a:r>
              <a:rPr lang="pl-PL" dirty="0"/>
              <a:t>Szkodliwość kormorana dla ryb wyraża się tym, że: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402915"/>
            <a:ext cx="10171134" cy="5455085"/>
          </a:xfrm>
        </p:spPr>
        <p:txBody>
          <a:bodyPr>
            <a:normAutofit/>
          </a:bodyPr>
          <a:lstStyle/>
          <a:p>
            <a:r>
              <a:rPr lang="pl-PL" sz="3000" b="1" dirty="0"/>
              <a:t>Zjadają one b. duże (!!!) ilości ryb – o czym była mowa powyżej.</a:t>
            </a:r>
          </a:p>
          <a:p>
            <a:r>
              <a:rPr lang="pl-PL" sz="3000" b="1" dirty="0"/>
              <a:t>Wywołują u ryb stres, co powoduje, że ryby ukrywają się w zaroślach i unikają karmisk,</a:t>
            </a:r>
            <a:r>
              <a:rPr lang="pl-PL" sz="3000" dirty="0"/>
              <a:t> gdzie stałyby się łatwym łupem.</a:t>
            </a:r>
          </a:p>
          <a:p>
            <a:r>
              <a:rPr lang="pl-PL" sz="3000" b="1" dirty="0"/>
              <a:t>Unikanie karmisk </a:t>
            </a:r>
            <a:r>
              <a:rPr lang="pl-PL" sz="3000" dirty="0"/>
              <a:t>i w konsekwencji nie pobieranie paszy </a:t>
            </a:r>
            <a:r>
              <a:rPr lang="pl-PL" sz="3000" b="1" dirty="0"/>
              <a:t>wpływa ujemnie na wielkość ich przyrostów.</a:t>
            </a:r>
          </a:p>
          <a:p>
            <a:r>
              <a:rPr lang="pl-PL" sz="3000" b="1" dirty="0"/>
              <a:t>Brak pobierania paszy </a:t>
            </a:r>
            <a:r>
              <a:rPr lang="pl-PL" sz="3000" dirty="0"/>
              <a:t>przez ryby, tj. ich głodowanie, które </a:t>
            </a:r>
            <a:r>
              <a:rPr lang="pl-PL" sz="3000" b="1" dirty="0"/>
              <a:t>jest czynnikiem immunosupresyjnym </a:t>
            </a:r>
            <a:r>
              <a:rPr lang="pl-PL" sz="3000" dirty="0"/>
              <a:t>dla ich organizmu, co usposabia do wystąpienia chorób.</a:t>
            </a:r>
          </a:p>
        </p:txBody>
      </p:sp>
    </p:spTree>
    <p:extLst>
      <p:ext uri="{BB962C8B-B14F-4D97-AF65-F5344CB8AC3E}">
        <p14:creationId xmlns:p14="http://schemas.microsoft.com/office/powerpoint/2010/main" val="3824324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931" y="134912"/>
            <a:ext cx="9169071" cy="839450"/>
          </a:xfrm>
        </p:spPr>
        <p:txBody>
          <a:bodyPr/>
          <a:lstStyle/>
          <a:p>
            <a:r>
              <a:rPr lang="pl-PL" dirty="0"/>
              <a:t>Szkodliwość kormorana ……… c.d.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839449"/>
            <a:ext cx="10852879" cy="6018551"/>
          </a:xfrm>
        </p:spPr>
        <p:txBody>
          <a:bodyPr>
            <a:normAutofit/>
          </a:bodyPr>
          <a:lstStyle/>
          <a:p>
            <a:r>
              <a:rPr lang="pl-PL" sz="3000" b="1" dirty="0"/>
              <a:t>Poza tym stres powodowany przez kormorany </a:t>
            </a:r>
            <a:br>
              <a:rPr lang="pl-PL" sz="3000" b="1" dirty="0"/>
            </a:br>
            <a:r>
              <a:rPr lang="pl-PL" sz="3000" b="1" dirty="0"/>
              <a:t>u ryb prowadzi między innymi do </a:t>
            </a:r>
            <a:r>
              <a:rPr lang="pl-PL" sz="3000" b="1" dirty="0" err="1"/>
              <a:t>glukogenezy</a:t>
            </a:r>
            <a:r>
              <a:rPr lang="pl-PL" sz="3000" b="1" dirty="0"/>
              <a:t>, </a:t>
            </a:r>
            <a:br>
              <a:rPr lang="pl-PL" sz="3000" b="1" dirty="0"/>
            </a:br>
            <a:r>
              <a:rPr lang="pl-PL" sz="3000" dirty="0"/>
              <a:t>co w następstwie powoduje zahamowania ich wzrastania oraz obniżenia zdolności reprodukcyjnych (</a:t>
            </a:r>
            <a:r>
              <a:rPr lang="pl-PL" sz="3000" dirty="0" err="1"/>
              <a:t>Antychowicz</a:t>
            </a:r>
            <a:r>
              <a:rPr lang="pl-PL" sz="3000" dirty="0"/>
              <a:t>, 2007).</a:t>
            </a:r>
          </a:p>
          <a:p>
            <a:r>
              <a:rPr lang="pl-PL" sz="3000" b="1" dirty="0"/>
              <a:t>Poza tym czynniki stresowe działają immunosupresyjnie na organizm ryb, co prowadzi do </a:t>
            </a:r>
            <a:r>
              <a:rPr lang="pl-PL" sz="3000" dirty="0"/>
              <a:t>wystąpienia zakaźnych chorób ryb i z reguły do dużych, albo b. dużych strat </a:t>
            </a:r>
            <a:br>
              <a:rPr lang="pl-PL" sz="3000" dirty="0"/>
            </a:br>
            <a:r>
              <a:rPr lang="pl-PL" sz="3000" dirty="0"/>
              <a:t>w obsadzie stawów hodowlanych (Jara i </a:t>
            </a:r>
            <a:r>
              <a:rPr lang="pl-PL" sz="3000" dirty="0" err="1"/>
              <a:t>Chodyniecki</a:t>
            </a:r>
            <a:r>
              <a:rPr lang="pl-PL" sz="3000" dirty="0"/>
              <a:t>, 1999; </a:t>
            </a:r>
            <a:r>
              <a:rPr lang="pl-PL" sz="3000" dirty="0" err="1"/>
              <a:t>Antychowicz</a:t>
            </a:r>
            <a:r>
              <a:rPr lang="pl-PL" sz="3000" dirty="0"/>
              <a:t>, 2007; Wojda, 2015; obserwacje własne).</a:t>
            </a:r>
          </a:p>
        </p:txBody>
      </p:sp>
    </p:spTree>
    <p:extLst>
      <p:ext uri="{BB962C8B-B14F-4D97-AF65-F5344CB8AC3E}">
        <p14:creationId xmlns:p14="http://schemas.microsoft.com/office/powerpoint/2010/main" val="2272985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" y="100208"/>
            <a:ext cx="9557359" cy="751562"/>
          </a:xfrm>
        </p:spPr>
        <p:txBody>
          <a:bodyPr/>
          <a:lstStyle/>
          <a:p>
            <a:r>
              <a:rPr lang="pl-PL" dirty="0"/>
              <a:t>Szkodliwość kormorana ………. c.d.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0207" y="851771"/>
            <a:ext cx="9682619" cy="5912284"/>
          </a:xfrm>
        </p:spPr>
        <p:txBody>
          <a:bodyPr>
            <a:normAutofit/>
          </a:bodyPr>
          <a:lstStyle/>
          <a:p>
            <a:r>
              <a:rPr lang="pl-PL" sz="3000" b="1" dirty="0"/>
              <a:t>Długotrwały stres i głodowanie ryb usposabia do wystąpienia</a:t>
            </a:r>
            <a:r>
              <a:rPr lang="pl-PL" sz="3000" dirty="0"/>
              <a:t> bakteryjnych lub wirusowych chorób tych zwierząt wodnych.</a:t>
            </a:r>
          </a:p>
          <a:p>
            <a:r>
              <a:rPr lang="pl-PL" sz="3000" b="1" dirty="0"/>
              <a:t>Co z kolei </a:t>
            </a:r>
            <a:r>
              <a:rPr lang="pl-PL" sz="3000" dirty="0"/>
              <a:t>oprócz skutków bezpośrednich </a:t>
            </a:r>
            <a:r>
              <a:rPr lang="pl-PL" sz="3000" b="1" dirty="0"/>
              <a:t>przyczynia się do rozprzestrzeniania się zakaźnych chorób ryb </a:t>
            </a:r>
            <a:r>
              <a:rPr lang="pl-PL" sz="3000" dirty="0"/>
              <a:t>podlegających obowiązkowi zwalczania.</a:t>
            </a:r>
          </a:p>
          <a:p>
            <a:r>
              <a:rPr lang="pl-PL" sz="3000" b="1" dirty="0"/>
              <a:t>Okaleczenie ryb, którym udało się wyrwać ze szponów lub </a:t>
            </a:r>
            <a:r>
              <a:rPr lang="pl-PL" sz="3000" b="1" dirty="0" err="1"/>
              <a:t>dzioba</a:t>
            </a:r>
            <a:r>
              <a:rPr lang="pl-PL" sz="3000" b="1" dirty="0"/>
              <a:t> drapieżnika</a:t>
            </a:r>
            <a:r>
              <a:rPr lang="pl-PL" sz="3000" dirty="0"/>
              <a:t>, powoduje trudno gojące się rany na ich ciele – co tworzy tzw. wrota zakażenia dla bakterii patogennych dla ryb oraz czyni je nietrakcyjne jako produkt spożywczy dla konsumenta.</a:t>
            </a:r>
          </a:p>
        </p:txBody>
      </p:sp>
    </p:spTree>
    <p:extLst>
      <p:ext uri="{BB962C8B-B14F-4D97-AF65-F5344CB8AC3E}">
        <p14:creationId xmlns:p14="http://schemas.microsoft.com/office/powerpoint/2010/main" val="1105080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9921" y="119921"/>
            <a:ext cx="9488774" cy="944381"/>
          </a:xfrm>
        </p:spPr>
        <p:txBody>
          <a:bodyPr/>
          <a:lstStyle/>
          <a:p>
            <a:r>
              <a:rPr lang="pl-PL" dirty="0"/>
              <a:t>Szkodliwość kormorana … c.d.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" y="824459"/>
            <a:ext cx="10628027" cy="5216903"/>
          </a:xfrm>
        </p:spPr>
        <p:txBody>
          <a:bodyPr>
            <a:normAutofit/>
          </a:bodyPr>
          <a:lstStyle/>
          <a:p>
            <a:r>
              <a:rPr lang="pl-PL" sz="3000" b="1" dirty="0"/>
              <a:t>Badania naukowe </a:t>
            </a:r>
            <a:r>
              <a:rPr lang="pl-PL" sz="3000" dirty="0"/>
              <a:t>związane z biologią kormorana czarnego, jak i analizą pokarmu tego ptaka </a:t>
            </a:r>
            <a:r>
              <a:rPr lang="pl-PL" sz="3000" b="1" dirty="0"/>
              <a:t>wykazały, </a:t>
            </a:r>
            <a:br>
              <a:rPr lang="pl-PL" sz="3000" b="1" dirty="0"/>
            </a:br>
            <a:r>
              <a:rPr lang="pl-PL" sz="3000" b="1" dirty="0"/>
              <a:t>że jest on nosicielem różnych patogenów.</a:t>
            </a:r>
          </a:p>
          <a:p>
            <a:r>
              <a:rPr lang="pl-PL" sz="3000" b="1" dirty="0"/>
              <a:t>Stwierdzono między innymi u ok. 76-92% badanych ptaków obecność chorobotwórczych nicie</a:t>
            </a:r>
            <a:r>
              <a:rPr lang="pl-PL" sz="3000" dirty="0"/>
              <a:t>ni (</a:t>
            </a:r>
            <a:r>
              <a:rPr lang="pl-PL" sz="3000" dirty="0" err="1"/>
              <a:t>Krzywosz</a:t>
            </a:r>
            <a:r>
              <a:rPr lang="pl-PL" sz="3000" dirty="0"/>
              <a:t> </a:t>
            </a:r>
            <a:br>
              <a:rPr lang="pl-PL" sz="3000" dirty="0"/>
            </a:br>
            <a:r>
              <a:rPr lang="pl-PL" sz="3000" dirty="0"/>
              <a:t>i </a:t>
            </a:r>
            <a:r>
              <a:rPr lang="pl-PL" sz="3000" dirty="0" err="1"/>
              <a:t>Traczuk</a:t>
            </a:r>
            <a:r>
              <a:rPr lang="pl-PL" sz="3000" dirty="0"/>
              <a:t>, 2009; Kanarek, 2011; El-</a:t>
            </a:r>
            <a:r>
              <a:rPr lang="pl-PL" sz="3000" dirty="0" err="1"/>
              <a:t>Dakhly</a:t>
            </a:r>
            <a:r>
              <a:rPr lang="pl-PL" sz="3000" dirty="0"/>
              <a:t> i </a:t>
            </a:r>
            <a:r>
              <a:rPr lang="pl-PL" sz="3000" dirty="0" err="1"/>
              <a:t>wsp</a:t>
            </a:r>
            <a:r>
              <a:rPr lang="pl-PL" sz="3000" dirty="0"/>
              <a:t>., 2012).</a:t>
            </a:r>
          </a:p>
          <a:p>
            <a:r>
              <a:rPr lang="pl-PL" sz="3000" b="1" dirty="0"/>
              <a:t>U 4,6% kormoranów stwierdzono w ich żołądkach obecność tasiemca </a:t>
            </a:r>
            <a:r>
              <a:rPr lang="pl-PL" sz="3000" b="1" i="1" dirty="0"/>
              <a:t>Ligula sp. </a:t>
            </a:r>
            <a:r>
              <a:rPr lang="pl-PL" sz="3000" dirty="0"/>
              <a:t>(</a:t>
            </a:r>
            <a:r>
              <a:rPr lang="pl-PL" sz="3000" dirty="0" err="1"/>
              <a:t>Krzywosz</a:t>
            </a:r>
            <a:r>
              <a:rPr lang="pl-PL" sz="3000" dirty="0"/>
              <a:t> i </a:t>
            </a:r>
            <a:r>
              <a:rPr lang="pl-PL" sz="3000" dirty="0" err="1"/>
              <a:t>Traczuk</a:t>
            </a:r>
            <a:r>
              <a:rPr lang="pl-PL" sz="3000" dirty="0"/>
              <a:t>, 2009).</a:t>
            </a:r>
          </a:p>
        </p:txBody>
      </p:sp>
    </p:spTree>
    <p:extLst>
      <p:ext uri="{BB962C8B-B14F-4D97-AF65-F5344CB8AC3E}">
        <p14:creationId xmlns:p14="http://schemas.microsoft.com/office/powerpoint/2010/main" val="2166727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7682" y="100208"/>
            <a:ext cx="9186320" cy="776614"/>
          </a:xfrm>
        </p:spPr>
        <p:txBody>
          <a:bodyPr/>
          <a:lstStyle/>
          <a:p>
            <a:r>
              <a:rPr lang="pl-PL" dirty="0"/>
              <a:t>Szkodliwość innych groźnych drapieżników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7682" y="876822"/>
            <a:ext cx="10058400" cy="5981177"/>
          </a:xfrm>
        </p:spPr>
        <p:txBody>
          <a:bodyPr>
            <a:normAutofit/>
          </a:bodyPr>
          <a:lstStyle/>
          <a:p>
            <a:r>
              <a:rPr lang="pl-PL" sz="3000" b="1" dirty="0"/>
              <a:t>Dodatkowym drapieżnikiem, </a:t>
            </a:r>
            <a:r>
              <a:rPr lang="pl-PL" sz="3000" dirty="0"/>
              <a:t>bardzo podwyższającym poziom przedstawionych powyżej zagrożeń </a:t>
            </a:r>
            <a:r>
              <a:rPr lang="pl-PL" sz="3000" b="1" dirty="0"/>
              <a:t>jest wydra.</a:t>
            </a:r>
          </a:p>
          <a:p>
            <a:r>
              <a:rPr lang="pl-PL" sz="3000" b="1" dirty="0"/>
              <a:t>Spośród drapieżnych ssaków jest ona najbardziej groźna dla ryb.</a:t>
            </a:r>
          </a:p>
          <a:p>
            <a:r>
              <a:rPr lang="pl-PL" sz="3000" b="1" dirty="0"/>
              <a:t>Do lat 70.tych minionego wieku </a:t>
            </a:r>
            <a:r>
              <a:rPr lang="pl-PL" sz="3000" dirty="0"/>
              <a:t>była ona uważana za gatunek b. rzadki w naszym kraju.</a:t>
            </a:r>
          </a:p>
          <a:p>
            <a:r>
              <a:rPr lang="pl-PL" sz="3000" b="1" dirty="0"/>
              <a:t>W latach 90.tych spotykana jest już na obszarze całego kraju,</a:t>
            </a:r>
            <a:r>
              <a:rPr lang="pl-PL" sz="3000" dirty="0"/>
              <a:t> przy czym najczęściej na Pojezierzu Mazurskim i Pomorskim, a także wzdłuż wschodniej </a:t>
            </a:r>
            <a:br>
              <a:rPr lang="pl-PL" sz="3000" dirty="0"/>
            </a:br>
            <a:r>
              <a:rPr lang="pl-PL" sz="3000" dirty="0"/>
              <a:t>i zachodniej granicy oraz w Karpatach (Romanowski, 2012).</a:t>
            </a:r>
          </a:p>
        </p:txBody>
      </p:sp>
    </p:spTree>
    <p:extLst>
      <p:ext uri="{BB962C8B-B14F-4D97-AF65-F5344CB8AC3E}">
        <p14:creationId xmlns:p14="http://schemas.microsoft.com/office/powerpoint/2010/main" val="1107680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2838" y="162839"/>
            <a:ext cx="9111164" cy="801666"/>
          </a:xfrm>
        </p:spPr>
        <p:txBody>
          <a:bodyPr/>
          <a:lstStyle/>
          <a:p>
            <a:r>
              <a:rPr lang="pl-PL" dirty="0"/>
              <a:t>Szkodliwość innych ………… c.d.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" y="964505"/>
            <a:ext cx="10158609" cy="5893495"/>
          </a:xfrm>
        </p:spPr>
        <p:txBody>
          <a:bodyPr>
            <a:normAutofit lnSpcReduction="10000"/>
          </a:bodyPr>
          <a:lstStyle/>
          <a:p>
            <a:r>
              <a:rPr lang="pl-PL" sz="3000" b="1" dirty="0"/>
              <a:t>Obecnie jest ona b. często spotykana na obszarze prawie wszystkich środowisk wodnych</a:t>
            </a:r>
            <a:r>
              <a:rPr lang="pl-PL" sz="3000" dirty="0"/>
              <a:t> całej Polski.</a:t>
            </a:r>
          </a:p>
          <a:p>
            <a:r>
              <a:rPr lang="pl-PL" sz="3000" dirty="0"/>
              <a:t>Wydry są zwierzętami nocnymi – dlatego określenie ich liczby w danym środowisku czy obiekcie stawowym jest b. trudne.</a:t>
            </a:r>
          </a:p>
          <a:p>
            <a:r>
              <a:rPr lang="pl-PL" sz="3000" dirty="0"/>
              <a:t>Zjadają jednak dość dużo ryb – ich „zapotrzebowanie dzienne” wynosi ok. 1 kg tych zwierząt, co oznacza ok. 12 % masy ciała tych drapieżników.</a:t>
            </a:r>
          </a:p>
          <a:p>
            <a:r>
              <a:rPr lang="pl-PL" sz="3000" dirty="0"/>
              <a:t>Są one groźne szczególnie w okresie zimowania ryb, kiedy zapadają one w sen zimowy, szczególnie ich gatunki z rodziny karpiowatych – stają się wtedy łatwym łupem dla wydry. </a:t>
            </a:r>
          </a:p>
        </p:txBody>
      </p:sp>
    </p:spTree>
    <p:extLst>
      <p:ext uri="{BB962C8B-B14F-4D97-AF65-F5344CB8AC3E}">
        <p14:creationId xmlns:p14="http://schemas.microsoft.com/office/powerpoint/2010/main" val="15215275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0121" y="148856"/>
            <a:ext cx="9103881" cy="808074"/>
          </a:xfrm>
        </p:spPr>
        <p:txBody>
          <a:bodyPr/>
          <a:lstStyle/>
          <a:p>
            <a:r>
              <a:rPr lang="pl-PL" dirty="0"/>
              <a:t>Rany kąsane u szczupaka- wydra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0" y="956930"/>
            <a:ext cx="9103881" cy="5901070"/>
          </a:xfrm>
        </p:spPr>
      </p:pic>
    </p:spTree>
    <p:extLst>
      <p:ext uri="{BB962C8B-B14F-4D97-AF65-F5344CB8AC3E}">
        <p14:creationId xmlns:p14="http://schemas.microsoft.com/office/powerpoint/2010/main" val="3830921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274002" cy="850605"/>
          </a:xfrm>
        </p:spPr>
        <p:txBody>
          <a:bodyPr/>
          <a:lstStyle/>
          <a:p>
            <a:r>
              <a:rPr lang="pl-PL" dirty="0"/>
              <a:t>Wstęp – c.d.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" y="701749"/>
            <a:ext cx="9696893" cy="6156251"/>
          </a:xfrm>
        </p:spPr>
        <p:txBody>
          <a:bodyPr>
            <a:normAutofit/>
          </a:bodyPr>
          <a:lstStyle/>
          <a:p>
            <a:r>
              <a:rPr lang="pl-PL" sz="3000" b="1" dirty="0"/>
              <a:t>W tej grupie najliczniej reprezentowane są ptaki </a:t>
            </a:r>
            <a:r>
              <a:rPr lang="pl-PL" sz="3000" dirty="0"/>
              <a:t>(</a:t>
            </a:r>
            <a:r>
              <a:rPr lang="pl-PL" sz="3000" dirty="0" err="1"/>
              <a:t>Krzywosz</a:t>
            </a:r>
            <a:r>
              <a:rPr lang="pl-PL" sz="3000" dirty="0"/>
              <a:t> i </a:t>
            </a:r>
            <a:r>
              <a:rPr lang="pl-PL" sz="3000" dirty="0" err="1"/>
              <a:t>Traczuk</a:t>
            </a:r>
            <a:r>
              <a:rPr lang="pl-PL" sz="3000" dirty="0"/>
              <a:t>, 2012).</a:t>
            </a:r>
          </a:p>
          <a:p>
            <a:r>
              <a:rPr lang="pl-PL" sz="3000" b="1" dirty="0"/>
              <a:t>Część ptaków odżywia się paszami podawanymi rybom </a:t>
            </a:r>
            <a:r>
              <a:rPr lang="pl-PL" sz="3000" dirty="0"/>
              <a:t>do stawów, a dużo </a:t>
            </a:r>
            <a:r>
              <a:rPr lang="pl-PL" sz="3000" b="1" dirty="0"/>
              <a:t>ich większa część odżywia się wyłącznie rybami </a:t>
            </a:r>
            <a:r>
              <a:rPr lang="pl-PL" sz="3000" dirty="0"/>
              <a:t>–  to są drapieżniki tych zwierząt wodnych.</a:t>
            </a:r>
          </a:p>
          <a:p>
            <a:r>
              <a:rPr lang="pl-PL" sz="3000" b="1" dirty="0"/>
              <a:t>Część tych ptaków zasługuje na pełną, prawdziwą ochronę (orzeł biały – tzw. bielik, itp.), </a:t>
            </a:r>
            <a:r>
              <a:rPr lang="pl-PL" sz="3000" dirty="0"/>
              <a:t>ale jest dużo więcej gatunków, które są w takich ilościach, że nie wymagają już ochrony gatunkowej.</a:t>
            </a:r>
          </a:p>
          <a:p>
            <a:r>
              <a:rPr lang="pl-PL" sz="3000" b="1" dirty="0"/>
              <a:t>A są one szkodnikami, a wręcz utrapieniem dla rybactwa naszego kraju </a:t>
            </a:r>
            <a:r>
              <a:rPr lang="pl-PL" sz="3000" dirty="0"/>
              <a:t>- i nie tylko (!!!) naszego.</a:t>
            </a:r>
          </a:p>
        </p:txBody>
      </p:sp>
    </p:spTree>
    <p:extLst>
      <p:ext uri="{BB962C8B-B14F-4D97-AF65-F5344CB8AC3E}">
        <p14:creationId xmlns:p14="http://schemas.microsoft.com/office/powerpoint/2010/main" val="42191661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855" y="170122"/>
            <a:ext cx="9314121" cy="871870"/>
          </a:xfrm>
        </p:spPr>
        <p:txBody>
          <a:bodyPr/>
          <a:lstStyle/>
          <a:p>
            <a:r>
              <a:rPr lang="pl-PL" dirty="0"/>
              <a:t>Rany kąsane u karpia - wydra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871870"/>
            <a:ext cx="7123813" cy="5986130"/>
          </a:xfrm>
        </p:spPr>
      </p:pic>
    </p:spTree>
    <p:extLst>
      <p:ext uri="{BB962C8B-B14F-4D97-AF65-F5344CB8AC3E}">
        <p14:creationId xmlns:p14="http://schemas.microsoft.com/office/powerpoint/2010/main" val="3457200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150312"/>
            <a:ext cx="8596668" cy="851770"/>
          </a:xfrm>
        </p:spPr>
        <p:txBody>
          <a:bodyPr/>
          <a:lstStyle/>
          <a:p>
            <a:r>
              <a:rPr lang="pl-PL" dirty="0"/>
              <a:t>Skutki „działalności” wydry na stawach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01713"/>
            <a:ext cx="10020822" cy="5856287"/>
          </a:xfrm>
        </p:spPr>
      </p:pic>
    </p:spTree>
    <p:extLst>
      <p:ext uri="{BB962C8B-B14F-4D97-AF65-F5344CB8AC3E}">
        <p14:creationId xmlns:p14="http://schemas.microsoft.com/office/powerpoint/2010/main" val="35833812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7682" y="150312"/>
            <a:ext cx="9186320" cy="951978"/>
          </a:xfrm>
        </p:spPr>
        <p:txBody>
          <a:bodyPr/>
          <a:lstStyle/>
          <a:p>
            <a:r>
              <a:rPr lang="pl-PL" dirty="0"/>
              <a:t>Szkodliwość innych ……….. c.d.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" y="951979"/>
            <a:ext cx="10471759" cy="5089384"/>
          </a:xfrm>
        </p:spPr>
        <p:txBody>
          <a:bodyPr>
            <a:normAutofit/>
          </a:bodyPr>
          <a:lstStyle/>
          <a:p>
            <a:r>
              <a:rPr lang="pl-PL" sz="3000" b="1" dirty="0"/>
              <a:t>Należy przy tym nadmienić, że cechą wydr jest ich patologiczne żerowanie - wręcz obsesja żerowania, </a:t>
            </a:r>
            <a:r>
              <a:rPr lang="pl-PL" sz="3000" dirty="0"/>
              <a:t>bowiem oprócz zaspokojenia swoich potrzeb bytowych polują one na ryby dalej, jakby „na zapas”, roznosząc następnie upolowane przez siebie osobniki po okolicznych chaszczach (obserwacje własne).</a:t>
            </a:r>
          </a:p>
        </p:txBody>
      </p:sp>
    </p:spTree>
    <p:extLst>
      <p:ext uri="{BB962C8B-B14F-4D97-AF65-F5344CB8AC3E}">
        <p14:creationId xmlns:p14="http://schemas.microsoft.com/office/powerpoint/2010/main" val="30635882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786" y="87682"/>
            <a:ext cx="9136216" cy="701458"/>
          </a:xfrm>
        </p:spPr>
        <p:txBody>
          <a:bodyPr/>
          <a:lstStyle/>
          <a:p>
            <a:r>
              <a:rPr lang="pl-PL" dirty="0"/>
              <a:t>  A zatem ……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14400"/>
            <a:ext cx="10571967" cy="5943599"/>
          </a:xfrm>
        </p:spPr>
        <p:txBody>
          <a:bodyPr>
            <a:normAutofit/>
          </a:bodyPr>
          <a:lstStyle/>
          <a:p>
            <a:r>
              <a:rPr lang="pl-PL" sz="3000" b="1" dirty="0"/>
              <a:t>Skoro Państwo Polskie objęło ochroną gatunkową szereg gatunków zwierząt, w tym również ww. gatunki ptaków i ssaków </a:t>
            </a:r>
            <a:r>
              <a:rPr lang="pl-PL" sz="3000" dirty="0"/>
              <a:t>(art. 52 ustawy o ochronie przyrody, doprecyzowany rozporządzeniem MŚ z 16.12.2016r.), powodujących znaczne szkody w gospodarce rybackiej, </a:t>
            </a:r>
            <a:br>
              <a:rPr lang="pl-PL" sz="3000" dirty="0"/>
            </a:br>
            <a:r>
              <a:rPr lang="pl-PL" sz="3000" b="1" dirty="0"/>
              <a:t>to względy słuszności wymagają, aby człowiekowi (!!!), </a:t>
            </a:r>
            <a:br>
              <a:rPr lang="pl-PL" sz="3000" b="1" dirty="0"/>
            </a:br>
            <a:r>
              <a:rPr lang="pl-PL" sz="3000" b="1" dirty="0"/>
              <a:t>w szczególności rolnikowi lub hodowcy ryb, który nie może chronić swoje mienie zapewnić stosowne odszkodowanie </a:t>
            </a:r>
            <a:r>
              <a:rPr lang="pl-PL" sz="3000" dirty="0"/>
              <a:t>(Radecki, 2023).</a:t>
            </a:r>
          </a:p>
          <a:p>
            <a:r>
              <a:rPr lang="pl-PL" sz="3000" b="1" dirty="0"/>
              <a:t>Z mocy ww. ustawy (art. 126) Skarb Państwa odpowiada tylko za szkody wyrządzone przez </a:t>
            </a:r>
            <a:r>
              <a:rPr lang="pl-PL" sz="3000" dirty="0"/>
              <a:t>żubry, wilki, rysie, niedźwiedzie i bobry.</a:t>
            </a:r>
          </a:p>
          <a:p>
            <a:endParaRPr lang="pl-PL" sz="3000" dirty="0"/>
          </a:p>
        </p:txBody>
      </p:sp>
    </p:spTree>
    <p:extLst>
      <p:ext uri="{BB962C8B-B14F-4D97-AF65-F5344CB8AC3E}">
        <p14:creationId xmlns:p14="http://schemas.microsoft.com/office/powerpoint/2010/main" val="26705299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208" y="137786"/>
            <a:ext cx="9173794" cy="751562"/>
          </a:xfrm>
        </p:spPr>
        <p:txBody>
          <a:bodyPr/>
          <a:lstStyle/>
          <a:p>
            <a:r>
              <a:rPr lang="pl-PL" dirty="0"/>
              <a:t>  A zatem …………… c.d.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" y="889348"/>
            <a:ext cx="10359025" cy="5968651"/>
          </a:xfrm>
        </p:spPr>
        <p:txBody>
          <a:bodyPr>
            <a:normAutofit/>
          </a:bodyPr>
          <a:lstStyle/>
          <a:p>
            <a:r>
              <a:rPr lang="pl-PL" sz="3000" b="1" dirty="0"/>
              <a:t>Należy przy tym nadmienić, że ustawodawca stworzył możliwość poszerzenia zakresu odpowiedzialności za szkody, </a:t>
            </a:r>
            <a:r>
              <a:rPr lang="pl-PL" sz="3000" dirty="0"/>
              <a:t>stanowiąc w art. 126, ust. 12 ww. ustawy, dla Rady Ministrów, która może w drodze rozporządzenia określić inne niż wymienione powyżej gatunki zwierząt chronionych wyrządzających szkody (Radecki, 2023).</a:t>
            </a:r>
          </a:p>
          <a:p>
            <a:r>
              <a:rPr lang="pl-PL" sz="3000" b="1" dirty="0"/>
              <a:t>Z tej możliwości Rada Ministrów dotychczas nie skorzystała (!!!) </a:t>
            </a:r>
            <a:r>
              <a:rPr lang="pl-PL" sz="3000" dirty="0"/>
              <a:t>– jest to tym bardziej przykre, że </a:t>
            </a:r>
            <a:br>
              <a:rPr lang="pl-PL" sz="3000" dirty="0"/>
            </a:br>
            <a:r>
              <a:rPr lang="pl-PL" sz="3000" dirty="0"/>
              <a:t>w innych krajach hodujących karpia takie odszkodowania są płacone.</a:t>
            </a:r>
          </a:p>
          <a:p>
            <a:endParaRPr lang="pl-PL" sz="3000" dirty="0"/>
          </a:p>
        </p:txBody>
      </p:sp>
    </p:spTree>
    <p:extLst>
      <p:ext uri="{BB962C8B-B14F-4D97-AF65-F5344CB8AC3E}">
        <p14:creationId xmlns:p14="http://schemas.microsoft.com/office/powerpoint/2010/main" val="9984558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2734" y="87682"/>
            <a:ext cx="9845458" cy="713984"/>
          </a:xfrm>
        </p:spPr>
        <p:txBody>
          <a:bodyPr>
            <a:normAutofit/>
          </a:bodyPr>
          <a:lstStyle/>
          <a:p>
            <a:r>
              <a:rPr lang="pl-PL" dirty="0"/>
              <a:t> Obecnie płacone są odszkodowania za: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" y="1039660"/>
            <a:ext cx="10446707" cy="5001702"/>
          </a:xfrm>
        </p:spPr>
        <p:txBody>
          <a:bodyPr>
            <a:normAutofit/>
          </a:bodyPr>
          <a:lstStyle/>
          <a:p>
            <a:r>
              <a:rPr lang="pl-PL" sz="3000" b="1" dirty="0"/>
              <a:t>Szkody powodowane przez bobry, wydry, kormorany, </a:t>
            </a:r>
            <a:r>
              <a:rPr lang="pl-PL" sz="3000" dirty="0"/>
              <a:t>łosie, niedźwiedzie, rysie i wilki </a:t>
            </a:r>
            <a:r>
              <a:rPr lang="pl-PL" sz="3000" b="1" dirty="0"/>
              <a:t>w Czechach </a:t>
            </a:r>
            <a:r>
              <a:rPr lang="pl-PL" sz="3000" dirty="0"/>
              <a:t>(Radecki, 2023; </a:t>
            </a:r>
            <a:r>
              <a:rPr lang="pl-PL" sz="3000" dirty="0" err="1"/>
              <a:t>Regenda</a:t>
            </a:r>
            <a:r>
              <a:rPr lang="pl-PL" sz="3000" dirty="0"/>
              <a:t>, 2023).</a:t>
            </a:r>
          </a:p>
          <a:p>
            <a:r>
              <a:rPr lang="pl-PL" sz="3000" b="1" dirty="0"/>
              <a:t>Szkody powodowane przez </a:t>
            </a:r>
            <a:r>
              <a:rPr lang="pl-PL" sz="3000" dirty="0"/>
              <a:t>łosie, </a:t>
            </a:r>
            <a:r>
              <a:rPr lang="pl-PL" sz="3000" b="1" dirty="0"/>
              <a:t>czaple białe, czaple siwe, </a:t>
            </a:r>
            <a:r>
              <a:rPr lang="pl-PL" sz="3000" dirty="0"/>
              <a:t>żubry, wilki, </a:t>
            </a:r>
            <a:r>
              <a:rPr lang="pl-PL" sz="3000" b="1" dirty="0"/>
              <a:t>bobry, </a:t>
            </a:r>
            <a:r>
              <a:rPr lang="pl-PL" sz="3000" dirty="0"/>
              <a:t>kruki, </a:t>
            </a:r>
            <a:r>
              <a:rPr lang="pl-PL" sz="3000" b="1" dirty="0"/>
              <a:t>wydry,</a:t>
            </a:r>
            <a:r>
              <a:rPr lang="pl-PL" sz="3000" dirty="0"/>
              <a:t> rysie, </a:t>
            </a:r>
            <a:r>
              <a:rPr lang="pl-PL" sz="3000" b="1" dirty="0"/>
              <a:t>kormorany</a:t>
            </a:r>
            <a:r>
              <a:rPr lang="pl-PL" sz="3000" dirty="0"/>
              <a:t> i niedźwiedzie </a:t>
            </a:r>
            <a:r>
              <a:rPr lang="pl-PL" sz="3000" b="1" dirty="0"/>
              <a:t>w Słowacji </a:t>
            </a:r>
            <a:r>
              <a:rPr lang="pl-PL" sz="3000" dirty="0"/>
              <a:t>(Radecki, 2023).</a:t>
            </a:r>
          </a:p>
          <a:p>
            <a:r>
              <a:rPr lang="pl-PL" sz="3000" b="1" dirty="0"/>
              <a:t>A w Polsce </a:t>
            </a:r>
            <a:r>
              <a:rPr lang="pl-PL" sz="3000" dirty="0"/>
              <a:t>rozmnażamy aktualnie czaplę białą i ………?????</a:t>
            </a:r>
          </a:p>
        </p:txBody>
      </p:sp>
    </p:spTree>
    <p:extLst>
      <p:ext uri="{BB962C8B-B14F-4D97-AF65-F5344CB8AC3E}">
        <p14:creationId xmlns:p14="http://schemas.microsoft.com/office/powerpoint/2010/main" val="19695149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34912"/>
            <a:ext cx="9274002" cy="644578"/>
          </a:xfrm>
        </p:spPr>
        <p:txBody>
          <a:bodyPr/>
          <a:lstStyle/>
          <a:p>
            <a:r>
              <a:rPr lang="pl-PL" dirty="0"/>
              <a:t>Podsumowanie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" y="779490"/>
            <a:ext cx="10762939" cy="6078509"/>
          </a:xfrm>
        </p:spPr>
        <p:txBody>
          <a:bodyPr>
            <a:normAutofit lnSpcReduction="10000"/>
          </a:bodyPr>
          <a:lstStyle/>
          <a:p>
            <a:r>
              <a:rPr lang="pl-PL" sz="3000" dirty="0"/>
              <a:t>Sytuacja przedstawiona powyżej nie ma nic wspólnego</a:t>
            </a:r>
            <a:br>
              <a:rPr lang="pl-PL" sz="3000" dirty="0"/>
            </a:br>
            <a:r>
              <a:rPr lang="pl-PL" sz="3000" b="1" dirty="0"/>
              <a:t>z utrzymaniem tzw. bioróżnorodności biologicznej (!!!) </a:t>
            </a:r>
            <a:br>
              <a:rPr lang="pl-PL" sz="3000" b="1" dirty="0"/>
            </a:br>
            <a:r>
              <a:rPr lang="pl-PL" sz="3000" b="1" dirty="0"/>
              <a:t>oraz realizacją idei zrównoważonego rozwoju kraju (!!!).</a:t>
            </a:r>
          </a:p>
          <a:p>
            <a:r>
              <a:rPr lang="pl-PL" sz="3000" b="1" dirty="0"/>
              <a:t>Bowiem utrzymywanie w dalszym ciągu nadmiernej ilości drapieżników w danym ekosystemie ma bardzo szkodliwy wpływ na dany ekosystem, bowiem prowadzi nieuchronnie do niszczenia b. dużych ilości ryb nie tylko w stawach, lecz także w jeziorach i rzekach, czyli istotnej składowej środowiska wodnego </a:t>
            </a:r>
            <a:r>
              <a:rPr lang="pl-PL" sz="3000" dirty="0"/>
              <a:t>– w tym na obszarach chronionych prawnie.</a:t>
            </a:r>
          </a:p>
          <a:p>
            <a:r>
              <a:rPr lang="pl-PL" sz="3000" b="1" dirty="0"/>
              <a:t>Poza tym ta sytuacja będzie prowadzić do upadłości gospodarczych </a:t>
            </a:r>
            <a:r>
              <a:rPr lang="pl-PL" sz="3000" dirty="0"/>
              <a:t>zaatakowanych przez drapieżniki </a:t>
            </a:r>
            <a:br>
              <a:rPr lang="pl-PL" sz="3000" dirty="0"/>
            </a:br>
            <a:r>
              <a:rPr lang="pl-PL" sz="3000" dirty="0"/>
              <a:t>(głównie kormorany) gospodarstw rybackich.</a:t>
            </a:r>
          </a:p>
        </p:txBody>
      </p:sp>
    </p:spTree>
    <p:extLst>
      <p:ext uri="{BB962C8B-B14F-4D97-AF65-F5344CB8AC3E}">
        <p14:creationId xmlns:p14="http://schemas.microsoft.com/office/powerpoint/2010/main" val="5325355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931" y="104932"/>
            <a:ext cx="9169071" cy="749507"/>
          </a:xfrm>
        </p:spPr>
        <p:txBody>
          <a:bodyPr/>
          <a:lstStyle/>
          <a:p>
            <a:r>
              <a:rPr lang="pl-PL" dirty="0"/>
              <a:t>Podsumowanie – c.d.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" y="854439"/>
            <a:ext cx="9998438" cy="6003561"/>
          </a:xfrm>
        </p:spPr>
        <p:txBody>
          <a:bodyPr>
            <a:normAutofit lnSpcReduction="10000"/>
          </a:bodyPr>
          <a:lstStyle/>
          <a:p>
            <a:r>
              <a:rPr lang="pl-PL" sz="3000" b="1" dirty="0"/>
              <a:t>Upadłość gospodarstw rybackich i w konsekwencji zaprzestanie hodowli ryb odbije się </a:t>
            </a:r>
            <a:r>
              <a:rPr lang="pl-PL" sz="3000" dirty="0" err="1"/>
              <a:t>b.b.b</a:t>
            </a:r>
            <a:r>
              <a:rPr lang="pl-PL" sz="3000" dirty="0"/>
              <a:t>. niekorzystnie na funkcjonowaniu/życiu wielu gatunków zwierząt chronionych, bo nie będą miały co jeść.</a:t>
            </a:r>
          </a:p>
          <a:p>
            <a:r>
              <a:rPr lang="pl-PL" sz="3000" b="1" dirty="0"/>
              <a:t>Dotyczyć to będzie między innymi tak pięknych ptaków jak orzeł biały, łabędzie itp. </a:t>
            </a:r>
          </a:p>
          <a:p>
            <a:r>
              <a:rPr lang="pl-PL" sz="3000" dirty="0"/>
              <a:t>Należy przy tym nadmienić, </a:t>
            </a:r>
            <a:r>
              <a:rPr lang="pl-PL" sz="3000" b="1" dirty="0"/>
              <a:t>że w rzekach, jeziorach </a:t>
            </a:r>
            <a:br>
              <a:rPr lang="pl-PL" sz="3000" b="1" dirty="0"/>
            </a:br>
            <a:r>
              <a:rPr lang="pl-PL" sz="3000" b="1" dirty="0"/>
              <a:t>i niektórych stawach żyje wiele chronionych gatunków ryb, które nie są </a:t>
            </a:r>
            <a:r>
              <a:rPr lang="pl-PL" sz="3000" b="1" i="1" dirty="0"/>
              <a:t>de facto </a:t>
            </a:r>
            <a:r>
              <a:rPr lang="pl-PL" sz="3000" b="1" dirty="0"/>
              <a:t>chronione, </a:t>
            </a:r>
            <a:br>
              <a:rPr lang="pl-PL" sz="3000" b="1" dirty="0"/>
            </a:br>
            <a:r>
              <a:rPr lang="pl-PL" sz="3000" b="1" dirty="0"/>
              <a:t>bo ............ kormoran, wydra etc.</a:t>
            </a:r>
          </a:p>
          <a:p>
            <a:r>
              <a:rPr lang="pl-PL" sz="3000" b="1" dirty="0"/>
              <a:t>Czy to chcemy osiągnąć !!!??? dalej ochraniając np. kormorana, </a:t>
            </a:r>
            <a:r>
              <a:rPr lang="pl-PL" sz="3000" dirty="0"/>
              <a:t>który jest już w środowisku w </a:t>
            </a:r>
            <a:r>
              <a:rPr lang="pl-PL" sz="3000" dirty="0" err="1"/>
              <a:t>b.b.b</a:t>
            </a:r>
            <a:r>
              <a:rPr lang="pl-PL" sz="3000" dirty="0"/>
              <a:t>. dużych ilościach ???</a:t>
            </a:r>
          </a:p>
        </p:txBody>
      </p:sp>
    </p:spTree>
    <p:extLst>
      <p:ext uri="{BB962C8B-B14F-4D97-AF65-F5344CB8AC3E}">
        <p14:creationId xmlns:p14="http://schemas.microsoft.com/office/powerpoint/2010/main" val="33803607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931" y="129915"/>
            <a:ext cx="9169071" cy="649574"/>
          </a:xfrm>
        </p:spPr>
        <p:txBody>
          <a:bodyPr/>
          <a:lstStyle/>
          <a:p>
            <a:r>
              <a:rPr lang="pl-PL" dirty="0"/>
              <a:t>Podsumowanie – c.d.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" y="884420"/>
            <a:ext cx="10396604" cy="5973579"/>
          </a:xfrm>
        </p:spPr>
        <p:txBody>
          <a:bodyPr>
            <a:noAutofit/>
          </a:bodyPr>
          <a:lstStyle/>
          <a:p>
            <a:r>
              <a:rPr lang="pl-PL" sz="2800" b="1" dirty="0"/>
              <a:t>Czy takie działanie ma cokolwiek wspólnego: </a:t>
            </a:r>
            <a:br>
              <a:rPr lang="pl-PL" sz="2800" b="1" dirty="0"/>
            </a:br>
            <a:r>
              <a:rPr lang="pl-PL" sz="2800" b="1" dirty="0"/>
              <a:t>- z </a:t>
            </a:r>
            <a:r>
              <a:rPr lang="pl-PL" sz="2800" dirty="0"/>
              <a:t>wiedzą z zakresu ochrony środowiska naturalnego, </a:t>
            </a:r>
            <a:br>
              <a:rPr lang="pl-PL" sz="2800" dirty="0"/>
            </a:br>
            <a:r>
              <a:rPr lang="pl-PL" sz="2800" dirty="0"/>
              <a:t>- z ochroną gatunkową zwierząt, w tym ryb, </a:t>
            </a:r>
            <a:br>
              <a:rPr lang="pl-PL" sz="2800" dirty="0"/>
            </a:br>
            <a:r>
              <a:rPr lang="pl-PL" sz="2800" dirty="0"/>
              <a:t>- z prawdziwą troską o środowisko, o przyrodę, o rozwój </a:t>
            </a:r>
            <a:br>
              <a:rPr lang="pl-PL" sz="2800" dirty="0"/>
            </a:br>
            <a:r>
              <a:rPr lang="pl-PL" sz="2800" dirty="0"/>
              <a:t>  gospodarczy kraju ?</a:t>
            </a:r>
          </a:p>
          <a:p>
            <a:r>
              <a:rPr lang="pl-PL" sz="2800" b="1" dirty="0"/>
              <a:t>A zatem chronimy środowisko naturalne tylko w dni </a:t>
            </a:r>
            <a:r>
              <a:rPr lang="pl-PL" sz="2800" dirty="0"/>
              <a:t>nieparzyste tygodnia, czy w parzyste ????</a:t>
            </a:r>
          </a:p>
          <a:p>
            <a:r>
              <a:rPr lang="pl-PL" sz="2800" b="1" dirty="0"/>
              <a:t>Ot problem filozoficzno-dialektyczny, </a:t>
            </a:r>
            <a:r>
              <a:rPr lang="pl-PL" sz="2800" dirty="0"/>
              <a:t>bo na pewno nie polityczny.</a:t>
            </a:r>
          </a:p>
          <a:p>
            <a:r>
              <a:rPr lang="pl-PL" sz="2800" b="1" dirty="0"/>
              <a:t>Tym bardziej, że </a:t>
            </a:r>
            <a:r>
              <a:rPr lang="pl-PL" sz="2800" dirty="0"/>
              <a:t>o środowisku, ekologii i o przyrodzie jako takiej </a:t>
            </a:r>
            <a:r>
              <a:rPr lang="pl-PL" sz="2800" b="1" dirty="0"/>
              <a:t>głos stanowiący mają filozofowie, politycy, paleontolodzy itp. osoby - a nie wykształceni absolwenci tych kierunków studiów – specjaliści tych dziedzin nauki.</a:t>
            </a:r>
          </a:p>
        </p:txBody>
      </p:sp>
    </p:spTree>
    <p:extLst>
      <p:ext uri="{BB962C8B-B14F-4D97-AF65-F5344CB8AC3E}">
        <p14:creationId xmlns:p14="http://schemas.microsoft.com/office/powerpoint/2010/main" val="42717597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162838"/>
            <a:ext cx="10421654" cy="1036376"/>
          </a:xfrm>
        </p:spPr>
        <p:txBody>
          <a:bodyPr>
            <a:normAutofit/>
          </a:bodyPr>
          <a:lstStyle/>
          <a:p>
            <a:r>
              <a:rPr lang="pl-PL" dirty="0"/>
              <a:t>A stawy są takie piękne – to też przyroda (!!!)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6" y="1019331"/>
            <a:ext cx="9998438" cy="5966085"/>
          </a:xfrm>
        </p:spPr>
      </p:pic>
    </p:spTree>
    <p:extLst>
      <p:ext uri="{BB962C8B-B14F-4D97-AF65-F5344CB8AC3E}">
        <p14:creationId xmlns:p14="http://schemas.microsoft.com/office/powerpoint/2010/main" val="1699216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48856"/>
            <a:ext cx="9274002" cy="829339"/>
          </a:xfrm>
        </p:spPr>
        <p:txBody>
          <a:bodyPr/>
          <a:lstStyle/>
          <a:p>
            <a:r>
              <a:rPr lang="pl-PL" dirty="0"/>
              <a:t>Zagrożenie dla ryb ze strony drapieżników: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78195"/>
            <a:ext cx="10100930" cy="5879805"/>
          </a:xfrm>
        </p:spPr>
        <p:txBody>
          <a:bodyPr>
            <a:normAutofit lnSpcReduction="10000"/>
          </a:bodyPr>
          <a:lstStyle/>
          <a:p>
            <a:r>
              <a:rPr lang="pl-PL" sz="3000" b="1" dirty="0"/>
              <a:t>Jest bardzo duże i ma tendencję wzrostową (!!!).</a:t>
            </a:r>
          </a:p>
          <a:p>
            <a:r>
              <a:rPr lang="pl-PL" sz="3000" b="1" dirty="0"/>
              <a:t>Dotyczy ono </a:t>
            </a:r>
            <a:r>
              <a:rPr lang="pl-PL" sz="3000" dirty="0"/>
              <a:t>ryb zarówno w hodowli stawowej, jak</a:t>
            </a:r>
            <a:br>
              <a:rPr lang="pl-PL" sz="3000" dirty="0"/>
            </a:br>
            <a:r>
              <a:rPr lang="pl-PL" sz="3000" dirty="0"/>
              <a:t> i w jeziorach, rzekach (!!!) (narzekania wędkarzy) </a:t>
            </a:r>
            <a:br>
              <a:rPr lang="pl-PL" sz="3000" dirty="0"/>
            </a:br>
            <a:r>
              <a:rPr lang="pl-PL" sz="3000" dirty="0"/>
              <a:t>i innych zbiornikach wodnych.</a:t>
            </a:r>
          </a:p>
          <a:p>
            <a:r>
              <a:rPr lang="pl-PL" sz="3000" b="1" dirty="0"/>
              <a:t>Dotyczy ono również ryb morskich (!!!) </a:t>
            </a:r>
            <a:r>
              <a:rPr lang="pl-PL" sz="3000" dirty="0"/>
              <a:t>– Kongres na temat </a:t>
            </a:r>
            <a:r>
              <a:rPr lang="pl-PL" sz="3000" b="1" dirty="0"/>
              <a:t>„Zrównoważonego korzystania z zasobów rybackich” </a:t>
            </a:r>
            <a:r>
              <a:rPr lang="pl-PL" sz="3000" dirty="0"/>
              <a:t>zorganizowany przez MIR w Gdyni w 2012 r. z udziałem przedstawicieli omal nie wszystkich państw nadbałtyckich.</a:t>
            </a:r>
          </a:p>
          <a:p>
            <a:r>
              <a:rPr lang="pl-PL" sz="3000" b="1" dirty="0"/>
              <a:t>Ma ono miejsce głównie na wiosnę </a:t>
            </a:r>
            <a:r>
              <a:rPr lang="pl-PL" sz="3000" dirty="0"/>
              <a:t>(uzupełnianie niedoborów żywieniowych po zimie, rozmnażanie się), </a:t>
            </a:r>
            <a:r>
              <a:rPr lang="pl-PL" sz="3000" b="1" dirty="0"/>
              <a:t>ale w innych porach roku też jest duże, a czasami nawet podczas przelotów </a:t>
            </a:r>
            <a:r>
              <a:rPr lang="pl-PL" sz="3000" b="1" dirty="0" err="1"/>
              <a:t>b.b.b</a:t>
            </a:r>
            <a:r>
              <a:rPr lang="pl-PL" sz="3000" b="1" dirty="0"/>
              <a:t>. duże.</a:t>
            </a:r>
          </a:p>
        </p:txBody>
      </p:sp>
    </p:spTree>
    <p:extLst>
      <p:ext uri="{BB962C8B-B14F-4D97-AF65-F5344CB8AC3E}">
        <p14:creationId xmlns:p14="http://schemas.microsoft.com/office/powerpoint/2010/main" val="27392405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0311" y="112733"/>
            <a:ext cx="9757777" cy="676407"/>
          </a:xfrm>
        </p:spPr>
        <p:txBody>
          <a:bodyPr>
            <a:normAutofit fontScale="90000"/>
          </a:bodyPr>
          <a:lstStyle/>
          <a:p>
            <a:r>
              <a:rPr lang="pl-PL" dirty="0"/>
              <a:t> </a:t>
            </a:r>
            <a:r>
              <a:rPr lang="pl-PL" b="1" dirty="0"/>
              <a:t>Bioróżnorodność, </a:t>
            </a:r>
            <a:r>
              <a:rPr lang="pl-PL" b="1"/>
              <a:t>czyli ……. </a:t>
            </a:r>
            <a:r>
              <a:rPr lang="pl-PL" b="1" dirty="0"/>
              <a:t>kąpiące się w stawie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6" y="1002082"/>
            <a:ext cx="9782826" cy="5855918"/>
          </a:xfrm>
        </p:spPr>
      </p:pic>
    </p:spTree>
    <p:extLst>
      <p:ext uri="{BB962C8B-B14F-4D97-AF65-F5344CB8AC3E}">
        <p14:creationId xmlns:p14="http://schemas.microsoft.com/office/powerpoint/2010/main" val="25376686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0163331" cy="7097843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" y="749508"/>
            <a:ext cx="10448145" cy="6108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900" b="1" dirty="0"/>
              <a:t>   Dziękuję za uwagę i życzę Państwu</a:t>
            </a:r>
            <a:br>
              <a:rPr lang="pl-PL" sz="3900" b="1" dirty="0"/>
            </a:br>
            <a:r>
              <a:rPr lang="pl-PL" sz="3900" b="1" dirty="0"/>
              <a:t>   dużo, bardzo dużo zdrowia, a naszym </a:t>
            </a:r>
            <a:br>
              <a:rPr lang="pl-PL" sz="3900" b="1" dirty="0"/>
            </a:br>
            <a:r>
              <a:rPr lang="pl-PL" sz="3900" b="1" dirty="0"/>
              <a:t>   rybom też:</a:t>
            </a:r>
            <a:br>
              <a:rPr lang="pl-PL" sz="3900" b="1" dirty="0"/>
            </a:br>
            <a:r>
              <a:rPr lang="pl-PL" sz="3400" b="1" dirty="0"/>
              <a:t>   - by nic im nie zagrażało,</a:t>
            </a:r>
            <a:br>
              <a:rPr lang="pl-PL" sz="3400" b="1" dirty="0"/>
            </a:br>
            <a:r>
              <a:rPr lang="pl-PL" sz="3400" b="1" dirty="0"/>
              <a:t>   – by zawsze miały one właściwy dobrostan,</a:t>
            </a:r>
            <a:br>
              <a:rPr lang="pl-PL" sz="3400" b="1" dirty="0"/>
            </a:br>
            <a:r>
              <a:rPr lang="pl-PL" sz="3400" b="1" dirty="0"/>
              <a:t>     czyli dobry stan zdrowia i ……. zachowane</a:t>
            </a:r>
            <a:br>
              <a:rPr lang="pl-PL" sz="3400" b="1" dirty="0"/>
            </a:br>
            <a:r>
              <a:rPr lang="pl-PL" sz="3400" b="1" dirty="0"/>
              <a:t>     życie (!!!),</a:t>
            </a:r>
            <a:br>
              <a:rPr lang="pl-PL" sz="3400" b="1" dirty="0"/>
            </a:br>
            <a:r>
              <a:rPr lang="pl-PL" sz="3400" b="1" dirty="0"/>
              <a:t>   - a wtedy i rybak będzie mógł spokojnie</a:t>
            </a:r>
            <a:br>
              <a:rPr lang="pl-PL" sz="3400" b="1" dirty="0"/>
            </a:br>
            <a:r>
              <a:rPr lang="pl-PL" sz="3400" b="1" dirty="0"/>
              <a:t>     prowadzić swoje gospodarstwo i będzie</a:t>
            </a:r>
            <a:br>
              <a:rPr lang="pl-PL" sz="3400" b="1" dirty="0"/>
            </a:br>
            <a:r>
              <a:rPr lang="pl-PL" sz="3400" b="1" dirty="0"/>
              <a:t>     również miał swój prawdziwy, a nie „</a:t>
            </a:r>
            <a:r>
              <a:rPr lang="pl-PL" sz="3400" b="1"/>
              <a:t>akcyjny”</a:t>
            </a:r>
            <a:br>
              <a:rPr lang="pl-PL" sz="3400" b="1"/>
            </a:br>
            <a:r>
              <a:rPr lang="pl-PL" sz="3400" b="1"/>
              <a:t>     </a:t>
            </a:r>
            <a:r>
              <a:rPr lang="pl-PL" sz="3400" b="1" dirty="0"/>
              <a:t>DOBROSTAN.</a:t>
            </a:r>
          </a:p>
        </p:txBody>
      </p:sp>
    </p:spTree>
    <p:extLst>
      <p:ext uri="{BB962C8B-B14F-4D97-AF65-F5344CB8AC3E}">
        <p14:creationId xmlns:p14="http://schemas.microsoft.com/office/powerpoint/2010/main" val="1807755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" y="137786"/>
            <a:ext cx="9482203" cy="663880"/>
          </a:xfrm>
        </p:spPr>
        <p:txBody>
          <a:bodyPr/>
          <a:lstStyle/>
          <a:p>
            <a:r>
              <a:rPr lang="pl-PL" dirty="0"/>
              <a:t>Zagrożenie dla ryb …………….. c.d.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" y="901874"/>
            <a:ext cx="10697228" cy="5956125"/>
          </a:xfrm>
        </p:spPr>
        <p:txBody>
          <a:bodyPr>
            <a:normAutofit lnSpcReduction="10000"/>
          </a:bodyPr>
          <a:lstStyle/>
          <a:p>
            <a:r>
              <a:rPr lang="pl-PL" sz="3000" dirty="0"/>
              <a:t>Obszar stawów to siedlisko dla ok. 53 gatunków ptaków związanych bytowaniem ze środowiskiem wodnym, </a:t>
            </a:r>
            <a:br>
              <a:rPr lang="pl-PL" sz="3000" dirty="0"/>
            </a:br>
            <a:r>
              <a:rPr lang="pl-PL" sz="3000" b="1" dirty="0"/>
              <a:t>gdzie kormoran jest tylko jednym z nich – lecz jego </a:t>
            </a:r>
            <a:br>
              <a:rPr lang="pl-PL" sz="3000" b="1" dirty="0"/>
            </a:br>
            <a:r>
              <a:rPr lang="pl-PL" sz="3000" b="1" dirty="0"/>
              <a:t>ilość i ekspansja grozi utratą siedlisk dla wszystkich pozostałych gatunków </a:t>
            </a:r>
            <a:r>
              <a:rPr lang="pl-PL" sz="3000" dirty="0"/>
              <a:t>(</a:t>
            </a:r>
            <a:r>
              <a:rPr lang="pl-PL" sz="3000" dirty="0" err="1"/>
              <a:t>Pyć</a:t>
            </a:r>
            <a:r>
              <a:rPr lang="pl-PL" sz="3000" dirty="0"/>
              <a:t>, 2022; Król, 2023; obserwacje własne).</a:t>
            </a:r>
          </a:p>
          <a:p>
            <a:r>
              <a:rPr lang="pl-PL" sz="3000" b="1" dirty="0"/>
              <a:t>Bowiem spośród wielu gatunków ptaków odżywiających się rybami </a:t>
            </a:r>
            <a:r>
              <a:rPr lang="pl-PL" sz="3000" dirty="0"/>
              <a:t>(rybołów, czapla biała, czapla siwa, błotniak stawowy, orzeł bielik, perkoz, mewa, bąk, bączek, łyska czarna, rybitwa, tracz, wodnik, ślepowron i inne) </a:t>
            </a:r>
            <a:r>
              <a:rPr lang="pl-PL" sz="3000" b="1" dirty="0"/>
              <a:t>największe szkody powoduje w rybactwie kormoran </a:t>
            </a:r>
            <a:br>
              <a:rPr lang="pl-PL" sz="3000" b="1" dirty="0"/>
            </a:br>
            <a:r>
              <a:rPr lang="pl-PL" sz="3000" b="1" dirty="0"/>
              <a:t>czarny i czapla biała</a:t>
            </a:r>
            <a:r>
              <a:rPr lang="pl-PL" sz="3000" dirty="0"/>
              <a:t> (Guziur i </a:t>
            </a:r>
            <a:r>
              <a:rPr lang="pl-PL" sz="3000" dirty="0" err="1"/>
              <a:t>wsp</a:t>
            </a:r>
            <a:r>
              <a:rPr lang="pl-PL" sz="3000" dirty="0"/>
              <a:t>., 2003; </a:t>
            </a:r>
            <a:r>
              <a:rPr lang="pl-PL" sz="3000" dirty="0" err="1"/>
              <a:t>Krzywosz</a:t>
            </a:r>
            <a:r>
              <a:rPr lang="pl-PL" sz="3000" dirty="0"/>
              <a:t> </a:t>
            </a:r>
            <a:br>
              <a:rPr lang="pl-PL" sz="3000" dirty="0"/>
            </a:br>
            <a:r>
              <a:rPr lang="pl-PL" sz="3000" dirty="0"/>
              <a:t>i </a:t>
            </a:r>
            <a:r>
              <a:rPr lang="pl-PL" sz="3000" dirty="0" err="1"/>
              <a:t>Traczuk</a:t>
            </a:r>
            <a:r>
              <a:rPr lang="pl-PL" sz="3000" dirty="0"/>
              <a:t>, 2012).</a:t>
            </a:r>
          </a:p>
        </p:txBody>
      </p:sp>
    </p:spTree>
    <p:extLst>
      <p:ext uri="{BB962C8B-B14F-4D97-AF65-F5344CB8AC3E}">
        <p14:creationId xmlns:p14="http://schemas.microsoft.com/office/powerpoint/2010/main" val="3359033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200416"/>
            <a:ext cx="9582410" cy="789140"/>
          </a:xfrm>
        </p:spPr>
        <p:txBody>
          <a:bodyPr/>
          <a:lstStyle/>
          <a:p>
            <a:r>
              <a:rPr lang="pl-PL" dirty="0"/>
              <a:t>To prawda, że pokarmem kormorana są ryby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79" y="839244"/>
            <a:ext cx="7982173" cy="6018756"/>
          </a:xfrm>
        </p:spPr>
      </p:pic>
    </p:spTree>
    <p:extLst>
      <p:ext uri="{BB962C8B-B14F-4D97-AF65-F5344CB8AC3E}">
        <p14:creationId xmlns:p14="http://schemas.microsoft.com/office/powerpoint/2010/main" val="492158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208" y="150312"/>
            <a:ext cx="9173794" cy="789140"/>
          </a:xfrm>
        </p:spPr>
        <p:txBody>
          <a:bodyPr/>
          <a:lstStyle/>
          <a:p>
            <a:r>
              <a:rPr lang="pl-PL" dirty="0"/>
              <a:t>Inwazja czapli białej na stawie karpiowym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6" y="939452"/>
            <a:ext cx="9244209" cy="5918548"/>
          </a:xfrm>
        </p:spPr>
      </p:pic>
    </p:spTree>
    <p:extLst>
      <p:ext uri="{BB962C8B-B14F-4D97-AF65-F5344CB8AC3E}">
        <p14:creationId xmlns:p14="http://schemas.microsoft.com/office/powerpoint/2010/main" val="2936770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3047" y="187890"/>
            <a:ext cx="9306838" cy="851770"/>
          </a:xfrm>
        </p:spPr>
        <p:txBody>
          <a:bodyPr/>
          <a:lstStyle/>
          <a:p>
            <a:r>
              <a:rPr lang="pl-PL" dirty="0"/>
              <a:t>Wizyta przyjaźni czaplo-rybnej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5" y="889348"/>
            <a:ext cx="8910919" cy="5968651"/>
          </a:xfrm>
        </p:spPr>
      </p:pic>
    </p:spTree>
    <p:extLst>
      <p:ext uri="{BB962C8B-B14F-4D97-AF65-F5344CB8AC3E}">
        <p14:creationId xmlns:p14="http://schemas.microsoft.com/office/powerpoint/2010/main" val="3246589742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3094</TotalTime>
  <Words>3398</Words>
  <Application>Microsoft Office PowerPoint</Application>
  <PresentationFormat>Panoramiczny</PresentationFormat>
  <Paragraphs>170</Paragraphs>
  <Slides>51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51</vt:i4>
      </vt:variant>
    </vt:vector>
  </HeadingPairs>
  <TitlesOfParts>
    <vt:vector size="55" baseType="lpstr">
      <vt:lpstr>Arial</vt:lpstr>
      <vt:lpstr>Trebuchet MS</vt:lpstr>
      <vt:lpstr>Wingdings 3</vt:lpstr>
      <vt:lpstr>Faseta</vt:lpstr>
      <vt:lpstr>Wpływ drapieżników na przeżywalność i dobrostan ryb  w rybactwie stawowym i jeziorowym</vt:lpstr>
      <vt:lpstr>Wprowadzenie</vt:lpstr>
      <vt:lpstr>Wstęp – c.d.</vt:lpstr>
      <vt:lpstr>Wstęp – c.d.</vt:lpstr>
      <vt:lpstr>Zagrożenie dla ryb ze strony drapieżników:</vt:lpstr>
      <vt:lpstr>Zagrożenie dla ryb …………….. c.d.</vt:lpstr>
      <vt:lpstr>To prawda, że pokarmem kormorana są ryby</vt:lpstr>
      <vt:lpstr>Inwazja czapli białej na stawie karpiowym</vt:lpstr>
      <vt:lpstr>Wizyta przyjaźni czaplo-rybnej</vt:lpstr>
      <vt:lpstr>Zagrożenie dla ryb ……… c.d. </vt:lpstr>
      <vt:lpstr>Czasami orłowi wyrywa się ryba i upada na maskę samochodu jadącego groblą rybaka</vt:lpstr>
      <vt:lpstr>  Lis też lubi ryby</vt:lpstr>
      <vt:lpstr>Zagrożenie dla ryb …… c.d. </vt:lpstr>
      <vt:lpstr> Wydra żerująca w stawie hodowlanym</vt:lpstr>
      <vt:lpstr>Idea ochrony gatunkowej w odniesieniu do wielu zwierząt:</vt:lpstr>
      <vt:lpstr>Zagrożenie dla ryb ……… c.d.</vt:lpstr>
      <vt:lpstr>A zatem, jeżeli populacja:</vt:lpstr>
      <vt:lpstr>I ………….</vt:lpstr>
      <vt:lpstr>Tym bardziej, że:</vt:lpstr>
      <vt:lpstr>Poziom szkodliwości kormoranów wyraża się tym, że:</vt:lpstr>
      <vt:lpstr>Inne problemy wynikające z obecności drapieżników na stawach hodowlanych to:</vt:lpstr>
      <vt:lpstr>Uszkodzenia skóry przez drapieżne ptaki</vt:lpstr>
      <vt:lpstr>Uszkodzenia skóry przez kormorana czarngo</vt:lpstr>
      <vt:lpstr>Rany u karpia po ataku kormorana czarnego</vt:lpstr>
      <vt:lpstr>Poziom szkodliwości ……… c.d.</vt:lpstr>
      <vt:lpstr>Poziom szkodliwości ……… c.d.</vt:lpstr>
      <vt:lpstr>Poziom szkodliwości ……….. c.d.</vt:lpstr>
      <vt:lpstr>Ilośc ryb „odzyskana” od jednego drapieżcy</vt:lpstr>
      <vt:lpstr>Tak stosunkowo duże ryby drapieżne ptaki są w stanie połknąć</vt:lpstr>
      <vt:lpstr>Dane o wysokości strat z jednego z gospodarstw rybackich o powierzchni ok. – 115 ha </vt:lpstr>
      <vt:lpstr>Co ciekawe to ……………..</vt:lpstr>
      <vt:lpstr>Dane z innego gospodarstwa (2022 r.) – ok. 330  ha</vt:lpstr>
      <vt:lpstr>Szkodliwość kormorana dla ryb wyraża się tym, że:</vt:lpstr>
      <vt:lpstr>Szkodliwość kormorana ……… c.d.</vt:lpstr>
      <vt:lpstr>Szkodliwość kormorana ………. c.d.</vt:lpstr>
      <vt:lpstr>Szkodliwość kormorana … c.d.</vt:lpstr>
      <vt:lpstr>Szkodliwość innych groźnych drapieżników</vt:lpstr>
      <vt:lpstr>Szkodliwość innych ………… c.d.</vt:lpstr>
      <vt:lpstr>Rany kąsane u szczupaka- wydra</vt:lpstr>
      <vt:lpstr>Rany kąsane u karpia - wydra</vt:lpstr>
      <vt:lpstr>Skutki „działalności” wydry na stawach</vt:lpstr>
      <vt:lpstr>Szkodliwość innych ……….. c.d.</vt:lpstr>
      <vt:lpstr>  A zatem ……</vt:lpstr>
      <vt:lpstr>  A zatem …………… c.d.</vt:lpstr>
      <vt:lpstr> Obecnie płacone są odszkodowania za:</vt:lpstr>
      <vt:lpstr>Podsumowanie</vt:lpstr>
      <vt:lpstr>Podsumowanie – c.d.</vt:lpstr>
      <vt:lpstr>Podsumowanie – c.d.</vt:lpstr>
      <vt:lpstr>A stawy są takie piękne – to też przyroda (!!!)</vt:lpstr>
      <vt:lpstr> Bioróżnorodność, czyli ……. kąpiące się w stawie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Jan Zelazny</dc:creator>
  <cp:lastModifiedBy>Mateusz Szczoczarz</cp:lastModifiedBy>
  <cp:revision>612</cp:revision>
  <cp:lastPrinted>2024-02-26T07:24:00Z</cp:lastPrinted>
  <dcterms:created xsi:type="dcterms:W3CDTF">2019-08-26T09:10:05Z</dcterms:created>
  <dcterms:modified xsi:type="dcterms:W3CDTF">2024-03-07T10:08:16Z</dcterms:modified>
</cp:coreProperties>
</file>