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7" r:id="rId2"/>
    <p:sldId id="258" r:id="rId3"/>
    <p:sldId id="259" r:id="rId4"/>
    <p:sldId id="263" r:id="rId5"/>
    <p:sldId id="260" r:id="rId6"/>
    <p:sldId id="261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20364-CD53-47D7-A123-6EAA9A83CC07}" type="datetimeFigureOut">
              <a:rPr lang="pl-PL" smtClean="0"/>
              <a:pPr/>
              <a:t>29.02.2024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70034-154A-4BE8-A156-FD142409D99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BA39F454-D4C5-9C23-9FE7-3F9561C1C5D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A41CBC-6C61-4A95-A8E4-53D76F4A4B50}" type="slidenum">
              <a:rPr lang="pl-PL" altLang="pl-PL"/>
              <a:pPr/>
              <a:t>1</a:t>
            </a:fld>
            <a:endParaRPr lang="pl-PL" altLang="pl-PL"/>
          </a:p>
        </p:txBody>
      </p:sp>
      <p:sp>
        <p:nvSpPr>
          <p:cNvPr id="6145" name="Rectangle 1">
            <a:extLst>
              <a:ext uri="{FF2B5EF4-FFF2-40B4-BE49-F238E27FC236}">
                <a16:creationId xmlns:a16="http://schemas.microsoft.com/office/drawing/2014/main" xmlns="" id="{BC6178B2-1706-F28A-7E16-4E6466ABC22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2D9E839B-74B2-6510-B4F2-186025C2566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BA39F454-D4C5-9C23-9FE7-3F9561C1C5D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A41CBC-6C61-4A95-A8E4-53D76F4A4B50}" type="slidenum">
              <a:rPr lang="pl-PL" altLang="pl-PL"/>
              <a:pPr/>
              <a:t>2</a:t>
            </a:fld>
            <a:endParaRPr lang="pl-PL" altLang="pl-PL"/>
          </a:p>
        </p:txBody>
      </p:sp>
      <p:sp>
        <p:nvSpPr>
          <p:cNvPr id="6145" name="Rectangle 1">
            <a:extLst>
              <a:ext uri="{FF2B5EF4-FFF2-40B4-BE49-F238E27FC236}">
                <a16:creationId xmlns:a16="http://schemas.microsoft.com/office/drawing/2014/main" xmlns="" id="{BC6178B2-1706-F28A-7E16-4E6466ABC22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2D9E839B-74B2-6510-B4F2-186025C2566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BA39F454-D4C5-9C23-9FE7-3F9561C1C5D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A41CBC-6C61-4A95-A8E4-53D76F4A4B50}" type="slidenum">
              <a:rPr lang="pl-PL" altLang="pl-PL"/>
              <a:pPr/>
              <a:t>3</a:t>
            </a:fld>
            <a:endParaRPr lang="pl-PL" altLang="pl-PL"/>
          </a:p>
        </p:txBody>
      </p:sp>
      <p:sp>
        <p:nvSpPr>
          <p:cNvPr id="6145" name="Rectangle 1">
            <a:extLst>
              <a:ext uri="{FF2B5EF4-FFF2-40B4-BE49-F238E27FC236}">
                <a16:creationId xmlns:a16="http://schemas.microsoft.com/office/drawing/2014/main" xmlns="" id="{BC6178B2-1706-F28A-7E16-4E6466ABC22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2D9E839B-74B2-6510-B4F2-186025C2566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BA39F454-D4C5-9C23-9FE7-3F9561C1C5D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A41CBC-6C61-4A95-A8E4-53D76F4A4B50}" type="slidenum">
              <a:rPr lang="pl-PL" altLang="pl-PL"/>
              <a:pPr/>
              <a:t>4</a:t>
            </a:fld>
            <a:endParaRPr lang="pl-PL" altLang="pl-PL"/>
          </a:p>
        </p:txBody>
      </p:sp>
      <p:sp>
        <p:nvSpPr>
          <p:cNvPr id="6145" name="Rectangle 1">
            <a:extLst>
              <a:ext uri="{FF2B5EF4-FFF2-40B4-BE49-F238E27FC236}">
                <a16:creationId xmlns:a16="http://schemas.microsoft.com/office/drawing/2014/main" xmlns="" id="{BC6178B2-1706-F28A-7E16-4E6466ABC22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2D9E839B-74B2-6510-B4F2-186025C2566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BA39F454-D4C5-9C23-9FE7-3F9561C1C5D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A41CBC-6C61-4A95-A8E4-53D76F4A4B50}" type="slidenum">
              <a:rPr lang="pl-PL" altLang="pl-PL"/>
              <a:pPr/>
              <a:t>5</a:t>
            </a:fld>
            <a:endParaRPr lang="pl-PL" altLang="pl-PL"/>
          </a:p>
        </p:txBody>
      </p:sp>
      <p:sp>
        <p:nvSpPr>
          <p:cNvPr id="6145" name="Rectangle 1">
            <a:extLst>
              <a:ext uri="{FF2B5EF4-FFF2-40B4-BE49-F238E27FC236}">
                <a16:creationId xmlns:a16="http://schemas.microsoft.com/office/drawing/2014/main" xmlns="" id="{BC6178B2-1706-F28A-7E16-4E6466ABC22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2D9E839B-74B2-6510-B4F2-186025C2566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BA39F454-D4C5-9C23-9FE7-3F9561C1C5D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A41CBC-6C61-4A95-A8E4-53D76F4A4B50}" type="slidenum">
              <a:rPr lang="pl-PL" altLang="pl-PL"/>
              <a:pPr/>
              <a:t>6</a:t>
            </a:fld>
            <a:endParaRPr lang="pl-PL" altLang="pl-PL"/>
          </a:p>
        </p:txBody>
      </p:sp>
      <p:sp>
        <p:nvSpPr>
          <p:cNvPr id="6145" name="Rectangle 1">
            <a:extLst>
              <a:ext uri="{FF2B5EF4-FFF2-40B4-BE49-F238E27FC236}">
                <a16:creationId xmlns:a16="http://schemas.microsoft.com/office/drawing/2014/main" xmlns="" id="{BC6178B2-1706-F28A-7E16-4E6466ABC22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2D9E839B-74B2-6510-B4F2-186025C2566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E5AE-8850-4EEF-B2D1-51106A1F8687}" type="datetimeFigureOut">
              <a:rPr lang="pl-PL" smtClean="0"/>
              <a:pPr/>
              <a:t>29.02.2024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C848-EFDD-4ABE-86C8-EB4C39D930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E5AE-8850-4EEF-B2D1-51106A1F8687}" type="datetimeFigureOut">
              <a:rPr lang="pl-PL" smtClean="0"/>
              <a:pPr/>
              <a:t>29.02.2024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C848-EFDD-4ABE-86C8-EB4C39D930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E5AE-8850-4EEF-B2D1-51106A1F8687}" type="datetimeFigureOut">
              <a:rPr lang="pl-PL" smtClean="0"/>
              <a:pPr/>
              <a:t>29.02.2024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C848-EFDD-4ABE-86C8-EB4C39D930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E5AE-8850-4EEF-B2D1-51106A1F8687}" type="datetimeFigureOut">
              <a:rPr lang="pl-PL" smtClean="0"/>
              <a:pPr/>
              <a:t>29.02.2024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C848-EFDD-4ABE-86C8-EB4C39D930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E5AE-8850-4EEF-B2D1-51106A1F8687}" type="datetimeFigureOut">
              <a:rPr lang="pl-PL" smtClean="0"/>
              <a:pPr/>
              <a:t>29.02.2024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C848-EFDD-4ABE-86C8-EB4C39D930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E5AE-8850-4EEF-B2D1-51106A1F8687}" type="datetimeFigureOut">
              <a:rPr lang="pl-PL" smtClean="0"/>
              <a:pPr/>
              <a:t>29.02.2024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C848-EFDD-4ABE-86C8-EB4C39D930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E5AE-8850-4EEF-B2D1-51106A1F8687}" type="datetimeFigureOut">
              <a:rPr lang="pl-PL" smtClean="0"/>
              <a:pPr/>
              <a:t>29.02.2024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C848-EFDD-4ABE-86C8-EB4C39D930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E5AE-8850-4EEF-B2D1-51106A1F8687}" type="datetimeFigureOut">
              <a:rPr lang="pl-PL" smtClean="0"/>
              <a:pPr/>
              <a:t>29.02.2024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C848-EFDD-4ABE-86C8-EB4C39D930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E5AE-8850-4EEF-B2D1-51106A1F8687}" type="datetimeFigureOut">
              <a:rPr lang="pl-PL" smtClean="0"/>
              <a:pPr/>
              <a:t>29.02.2024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C848-EFDD-4ABE-86C8-EB4C39D930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E5AE-8850-4EEF-B2D1-51106A1F8687}" type="datetimeFigureOut">
              <a:rPr lang="pl-PL" smtClean="0"/>
              <a:pPr/>
              <a:t>29.02.2024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C848-EFDD-4ABE-86C8-EB4C39D930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E5AE-8850-4EEF-B2D1-51106A1F8687}" type="datetimeFigureOut">
              <a:rPr lang="pl-PL" smtClean="0"/>
              <a:pPr/>
              <a:t>29.02.2024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73C848-EFDD-4ABE-86C8-EB4C39D9303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54E5AE-8850-4EEF-B2D1-51106A1F8687}" type="datetimeFigureOut">
              <a:rPr lang="pl-PL" smtClean="0"/>
              <a:pPr/>
              <a:t>29.02.2024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73C848-EFDD-4ABE-86C8-EB4C39D93032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r&#243;l\Desktop\Nowa%20prezentacja\20240209_123901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664793" y="857232"/>
            <a:ext cx="1834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u="sng" dirty="0" smtClean="0">
                <a:solidFill>
                  <a:schemeClr val="tx2"/>
                </a:solidFill>
              </a:rPr>
              <a:t>Kormorany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-285816" y="1625050"/>
            <a:ext cx="9429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pl-PL" b="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	Liczba kormoranów lęgowych w Polsce w 2023 r. wynosiła wg Monitoringu Ptaków 	Polski 29 366 par (58 732 szt.) w 74 koloniach i wzrosła w stosunku do 2022 r. o ok. 	</a:t>
            </a:r>
            <a:r>
              <a:rPr lang="pl-PL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3</a:t>
            </a:r>
            <a:r>
              <a:rPr lang="pl-PL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% </a:t>
            </a:r>
            <a:r>
              <a:rPr lang="pl-PL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(2022 r.: 28</a:t>
            </a:r>
            <a:r>
              <a:rPr lang="pl-PL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 607 par (57 214 szt</a:t>
            </a:r>
            <a:r>
              <a:rPr lang="pl-PL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.)). </a:t>
            </a:r>
          </a:p>
          <a:p>
            <a:pPr lvl="1">
              <a:buFont typeface="Arial" pitchFamily="34" charset="0"/>
              <a:buChar char="•"/>
            </a:pPr>
            <a:r>
              <a:rPr lang="pl-PL" b="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	Ponadto występuje  ok. 100 – 300 tys. kormoranów migrujących (OTOP).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r>
              <a:rPr lang="pl-PL" b="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	Wody powierzchniowe w Polsce to ok.  570 tys. ha. 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r>
              <a:rPr lang="pl-PL" b="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	Dzienne zapotrzebowanie na pokarm wynosi od 390 </a:t>
            </a:r>
            <a:r>
              <a:rPr lang="pl-PL" b="0" dirty="0" err="1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gr</a:t>
            </a:r>
            <a:r>
              <a:rPr lang="pl-PL" b="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do 690 </a:t>
            </a:r>
            <a:r>
              <a:rPr lang="pl-PL" b="0" dirty="0" err="1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gr</a:t>
            </a:r>
            <a:r>
              <a:rPr lang="pl-PL" b="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ryb (Keller i 	</a:t>
            </a:r>
            <a:r>
              <a:rPr lang="pl-PL" b="0" dirty="0" err="1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Visser</a:t>
            </a:r>
            <a:r>
              <a:rPr lang="pl-PL" b="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). </a:t>
            </a:r>
          </a:p>
          <a:p>
            <a:pPr lvl="1">
              <a:lnSpc>
                <a:spcPct val="100000"/>
              </a:lnSpc>
            </a:pPr>
            <a:endParaRPr lang="pl-PL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  <a:p>
            <a:pPr lvl="1">
              <a:lnSpc>
                <a:spcPct val="100000"/>
              </a:lnSpc>
            </a:pPr>
            <a:endParaRPr lang="pl-PL" sz="1800" b="0" dirty="0" smtClean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pl-PL" sz="1800" b="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	58 732 szt. x 0,50 kg x 365 dni / 570 000 = 18,80 kg/ha</a:t>
            </a:r>
          </a:p>
          <a:p>
            <a:pPr>
              <a:lnSpc>
                <a:spcPct val="100000"/>
              </a:lnSpc>
              <a:buNone/>
            </a:pPr>
            <a:endParaRPr lang="pl-PL" sz="1800" b="0" dirty="0" smtClean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pl-PL" sz="1800" b="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	Według </a:t>
            </a:r>
            <a:r>
              <a:rPr lang="pl-PL" sz="1800" b="0" dirty="0" err="1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Krzywosz</a:t>
            </a:r>
            <a:r>
              <a:rPr lang="pl-PL" sz="1800" b="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pl-PL" sz="1800" b="0" dirty="0" err="1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Traczuk</a:t>
            </a:r>
            <a:r>
              <a:rPr lang="pl-PL" sz="1800" b="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IRŚ kormorany wyjadają 17,2 kg/ha, inne ptaki i </a:t>
            </a:r>
          </a:p>
          <a:p>
            <a:pPr>
              <a:lnSpc>
                <a:spcPct val="100000"/>
              </a:lnSpc>
              <a:buNone/>
            </a:pPr>
            <a:r>
              <a:rPr lang="pl-PL" sz="1800" b="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	zwierzęta: wydra 3,6 kg/ha, perkoz 1,7 kg/ha, czapla 1,1 kg/ha, inne 1,4 kg/ha, 	łącznie 25 kg/ha ) nie uwzględniono kormoranów migrujących w ilości jw.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14282" y="318688"/>
            <a:ext cx="856974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endParaRPr lang="pl-PL" sz="1800" b="0" dirty="0" smtClean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  <a:buNone/>
            </a:pPr>
            <a:endParaRPr lang="pl-PL" dirty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  <a:buNone/>
            </a:pPr>
            <a:r>
              <a:rPr lang="pl-PL" sz="1800" b="0" dirty="0" smtClean="0">
                <a:solidFill>
                  <a:schemeClr val="tx2"/>
                </a:solidFill>
              </a:rPr>
              <a:t>Gospodarstwo było pod stałą presją kormoranów w 2022 i 2023 r. przez okres ok. 300 dni w roku.</a:t>
            </a:r>
            <a:br>
              <a:rPr lang="pl-PL" sz="1800" b="0" dirty="0" smtClean="0">
                <a:solidFill>
                  <a:schemeClr val="tx2"/>
                </a:solidFill>
              </a:rPr>
            </a:br>
            <a:r>
              <a:rPr lang="pl-PL" sz="1800" b="0" dirty="0" smtClean="0">
                <a:solidFill>
                  <a:schemeClr val="tx2"/>
                </a:solidFill>
              </a:rPr>
              <a:t>W bezpośrednim sąsiedztwie znajduje się ok. 800 par lęgowych (Ledwoń) zgrupowanych </a:t>
            </a:r>
            <a:br>
              <a:rPr lang="pl-PL" sz="1800" b="0" dirty="0" smtClean="0">
                <a:solidFill>
                  <a:schemeClr val="tx2"/>
                </a:solidFill>
              </a:rPr>
            </a:br>
            <a:r>
              <a:rPr lang="pl-PL" sz="1800" b="0" dirty="0" smtClean="0">
                <a:solidFill>
                  <a:schemeClr val="tx2"/>
                </a:solidFill>
              </a:rPr>
              <a:t>w 3 koloniach: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b="0" dirty="0" smtClean="0">
                <a:solidFill>
                  <a:schemeClr val="tx2"/>
                </a:solidFill>
              </a:rPr>
              <a:t>zbiornik Goczałkowice (530 par)</a:t>
            </a:r>
          </a:p>
          <a:p>
            <a:pPr lvl="1"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800" b="0" dirty="0" smtClean="0">
                <a:solidFill>
                  <a:schemeClr val="tx2"/>
                </a:solidFill>
              </a:rPr>
              <a:t> stawy hodowlane w Grojcu (170 par)</a:t>
            </a:r>
          </a:p>
          <a:p>
            <a:pPr lvl="1"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800" b="0" dirty="0" smtClean="0">
                <a:solidFill>
                  <a:schemeClr val="tx2"/>
                </a:solidFill>
              </a:rPr>
              <a:t> zbiornik Dzierżno (100 par)</a:t>
            </a:r>
            <a:endParaRPr lang="pl-PL" dirty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  <a:buNone/>
            </a:pPr>
            <a:r>
              <a:rPr lang="pl-PL" sz="1800" b="0" dirty="0" smtClean="0">
                <a:solidFill>
                  <a:schemeClr val="tx2"/>
                </a:solidFill>
              </a:rPr>
              <a:t>Dziennie na terenie stawów żerowało od 50 do 100 kormoranów (ok. 75 ptaków).</a:t>
            </a:r>
          </a:p>
        </p:txBody>
      </p:sp>
      <p:sp>
        <p:nvSpPr>
          <p:cNvPr id="6" name="Prostokąt 5"/>
          <p:cNvSpPr/>
          <p:nvPr/>
        </p:nvSpPr>
        <p:spPr>
          <a:xfrm>
            <a:off x="285720" y="514351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pl-PL" sz="1600" b="0" dirty="0" smtClean="0">
                <a:solidFill>
                  <a:schemeClr val="tx2"/>
                </a:solidFill>
              </a:rPr>
              <a:t>75 szt. * 0,5 kg/dzień *300 dni/rok = 11 250,00 kg 	| szacunkowa masa wyjedzonych ryb</a:t>
            </a:r>
          </a:p>
          <a:p>
            <a:pPr algn="l">
              <a:buNone/>
            </a:pPr>
            <a:r>
              <a:rPr lang="pl-PL" sz="1600" b="0" dirty="0" smtClean="0">
                <a:solidFill>
                  <a:schemeClr val="tx2"/>
                </a:solidFill>
              </a:rPr>
              <a:t>11 250,00 * 18,74 zł/kg = 210 825,00 zł		 | szacunkowa wartość wyjedzonych ryb</a:t>
            </a:r>
          </a:p>
          <a:p>
            <a:pPr algn="l">
              <a:buNone/>
            </a:pPr>
            <a:r>
              <a:rPr lang="pl-PL" sz="1600" b="0" dirty="0" smtClean="0">
                <a:solidFill>
                  <a:schemeClr val="tx2"/>
                </a:solidFill>
              </a:rPr>
              <a:t>11 250,00/330 ha = 34,1 kg/ha		  	 | szacunkowa masa wyjedzonych ryb z ha</a:t>
            </a:r>
          </a:p>
          <a:p>
            <a:pPr algn="l">
              <a:buNone/>
            </a:pPr>
            <a:r>
              <a:rPr lang="pl-PL" sz="1600" b="0" dirty="0" smtClean="0">
                <a:solidFill>
                  <a:schemeClr val="tx2"/>
                </a:solidFill>
              </a:rPr>
              <a:t>34,1 kg/ha * 18,74 zł/kg = </a:t>
            </a:r>
            <a:r>
              <a:rPr lang="pl-PL" sz="1600" dirty="0" smtClean="0">
                <a:solidFill>
                  <a:schemeClr val="tx2"/>
                </a:solidFill>
              </a:rPr>
              <a:t>639,03 zł	</a:t>
            </a:r>
            <a:r>
              <a:rPr lang="pl-PL" sz="1600" b="0" dirty="0" smtClean="0">
                <a:solidFill>
                  <a:schemeClr val="tx2"/>
                </a:solidFill>
              </a:rPr>
              <a:t>	 | szacunkowa wartość wyjedzonych ryb z ha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714348" y="785794"/>
            <a:ext cx="800105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buNone/>
            </a:pPr>
            <a:r>
              <a:rPr lang="pl-PL" sz="2000" b="0" dirty="0" smtClean="0">
                <a:solidFill>
                  <a:schemeClr val="tx2"/>
                </a:solidFill>
              </a:rPr>
              <a:t>Dodatkowe koszty ochrony stawów przed kormoranami w 2022 r</a:t>
            </a:r>
            <a:r>
              <a:rPr lang="pl-PL" sz="2000" dirty="0">
                <a:solidFill>
                  <a:schemeClr val="tx2"/>
                </a:solidFill>
              </a:rPr>
              <a:t>.</a:t>
            </a:r>
            <a:r>
              <a:rPr lang="pl-PL" sz="2000" b="0" dirty="0" smtClean="0">
                <a:solidFill>
                  <a:schemeClr val="tx2"/>
                </a:solidFill>
              </a:rPr>
              <a:t>:</a:t>
            </a:r>
          </a:p>
          <a:p>
            <a:pPr lvl="1" algn="l">
              <a:lnSpc>
                <a:spcPct val="100000"/>
              </a:lnSpc>
              <a:buFont typeface="Arial" pitchFamily="34" charset="0"/>
              <a:buChar char="•"/>
            </a:pPr>
            <a:r>
              <a:rPr lang="pl-PL" sz="2000" b="0" dirty="0" smtClean="0">
                <a:solidFill>
                  <a:schemeClr val="tx2"/>
                </a:solidFill>
              </a:rPr>
              <a:t> środki pirotechniczne – ok. 20 000 zł / 330 ha = </a:t>
            </a:r>
            <a:r>
              <a:rPr lang="pl-PL" sz="2000" b="1" dirty="0" smtClean="0">
                <a:solidFill>
                  <a:schemeClr val="tx2"/>
                </a:solidFill>
              </a:rPr>
              <a:t>60,61 zł/ha</a:t>
            </a:r>
          </a:p>
          <a:p>
            <a:pPr algn="l">
              <a:lnSpc>
                <a:spcPct val="100000"/>
              </a:lnSpc>
              <a:buNone/>
            </a:pPr>
            <a:r>
              <a:rPr lang="pl-PL" sz="2000" b="0" dirty="0" smtClean="0">
                <a:solidFill>
                  <a:schemeClr val="tx2"/>
                </a:solidFill>
              </a:rPr>
              <a:t>			</a:t>
            </a:r>
            <a:endParaRPr lang="pl-PL" sz="2000" dirty="0" smtClean="0">
              <a:solidFill>
                <a:schemeClr val="tx2"/>
              </a:solidFill>
            </a:endParaRPr>
          </a:p>
          <a:p>
            <a:pPr lvl="1" algn="l">
              <a:lnSpc>
                <a:spcPct val="100000"/>
              </a:lnSpc>
              <a:buFont typeface="Arial" pitchFamily="34" charset="0"/>
              <a:buChar char="•"/>
            </a:pPr>
            <a:r>
              <a:rPr lang="pl-PL" sz="2000" b="0" dirty="0" smtClean="0">
                <a:solidFill>
                  <a:schemeClr val="tx2"/>
                </a:solidFill>
              </a:rPr>
              <a:t> wynagrodzenie 2 pracowników: </a:t>
            </a:r>
            <a:br>
              <a:rPr lang="pl-PL" sz="2000" b="0" dirty="0" smtClean="0">
                <a:solidFill>
                  <a:schemeClr val="tx2"/>
                </a:solidFill>
              </a:rPr>
            </a:br>
            <a:r>
              <a:rPr lang="pl-PL" sz="2000" b="0" dirty="0" smtClean="0">
                <a:solidFill>
                  <a:schemeClr val="tx2"/>
                </a:solidFill>
              </a:rPr>
              <a:t>	         2 x (19,70 zł x 4h x 300 dni) / 330 ha = </a:t>
            </a:r>
            <a:r>
              <a:rPr lang="pl-PL" sz="2000" b="1" dirty="0" smtClean="0">
                <a:solidFill>
                  <a:schemeClr val="tx2"/>
                </a:solidFill>
              </a:rPr>
              <a:t>71,64 zł/ha</a:t>
            </a:r>
          </a:p>
          <a:p>
            <a:pPr algn="l">
              <a:lnSpc>
                <a:spcPct val="100000"/>
              </a:lnSpc>
              <a:buNone/>
            </a:pPr>
            <a:r>
              <a:rPr lang="pl-PL" sz="2000" b="0" dirty="0" smtClean="0">
                <a:solidFill>
                  <a:schemeClr val="tx2"/>
                </a:solidFill>
              </a:rPr>
              <a:t>				</a:t>
            </a:r>
            <a:endParaRPr lang="pl-PL" sz="2000" dirty="0" smtClean="0">
              <a:solidFill>
                <a:schemeClr val="tx2"/>
              </a:solidFill>
            </a:endParaRPr>
          </a:p>
          <a:p>
            <a:r>
              <a:rPr lang="pl-PL" sz="2000" b="0" dirty="0" smtClean="0">
                <a:solidFill>
                  <a:schemeClr val="tx2"/>
                </a:solidFill>
              </a:rPr>
              <a:t>Dodatkowe koszty ochrony stawów przed kormoranami w 2023 r</a:t>
            </a:r>
            <a:r>
              <a:rPr lang="pl-PL" sz="2000" dirty="0" smtClean="0">
                <a:solidFill>
                  <a:schemeClr val="tx2"/>
                </a:solidFill>
              </a:rPr>
              <a:t>.</a:t>
            </a:r>
            <a:r>
              <a:rPr lang="pl-PL" sz="2000" b="0" dirty="0" smtClean="0">
                <a:solidFill>
                  <a:schemeClr val="tx2"/>
                </a:solidFill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pl-PL" sz="2000" b="0" dirty="0" smtClean="0">
                <a:solidFill>
                  <a:schemeClr val="tx2"/>
                </a:solidFill>
              </a:rPr>
              <a:t> środki pirotechniczne – ok. 30 000 zł / 330 ha = </a:t>
            </a:r>
            <a:r>
              <a:rPr lang="pl-PL" sz="2000" b="1" dirty="0" smtClean="0">
                <a:solidFill>
                  <a:schemeClr val="tx2"/>
                </a:solidFill>
              </a:rPr>
              <a:t>90,91 zł/ha</a:t>
            </a:r>
          </a:p>
          <a:p>
            <a:r>
              <a:rPr lang="pl-PL" sz="2000" b="0" dirty="0" smtClean="0">
                <a:solidFill>
                  <a:schemeClr val="tx2"/>
                </a:solidFill>
              </a:rPr>
              <a:t>			</a:t>
            </a:r>
            <a:endParaRPr lang="pl-PL" sz="2000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pl-PL" sz="2000" b="0" dirty="0" smtClean="0">
                <a:solidFill>
                  <a:schemeClr val="tx2"/>
                </a:solidFill>
              </a:rPr>
              <a:t> wynagrodzenie 3 pracowników: </a:t>
            </a:r>
            <a:br>
              <a:rPr lang="pl-PL" sz="2000" b="0" dirty="0" smtClean="0">
                <a:solidFill>
                  <a:schemeClr val="tx2"/>
                </a:solidFill>
              </a:rPr>
            </a:br>
            <a:r>
              <a:rPr lang="pl-PL" sz="2000" b="0" dirty="0" smtClean="0">
                <a:solidFill>
                  <a:schemeClr val="tx2"/>
                </a:solidFill>
              </a:rPr>
              <a:t>	         3 x (23,15 zł x 8h x 300 dni) / 330 ha = </a:t>
            </a:r>
            <a:r>
              <a:rPr lang="pl-PL" sz="2000" b="1" dirty="0" smtClean="0">
                <a:solidFill>
                  <a:schemeClr val="tx2"/>
                </a:solidFill>
              </a:rPr>
              <a:t>505,09 zł/ha</a:t>
            </a:r>
          </a:p>
          <a:p>
            <a:endParaRPr lang="pl-PL" sz="2000" b="0" dirty="0" smtClean="0">
              <a:solidFill>
                <a:schemeClr val="tx2"/>
              </a:solidFill>
            </a:endParaRPr>
          </a:p>
          <a:p>
            <a:pPr algn="l">
              <a:lnSpc>
                <a:spcPct val="100000"/>
              </a:lnSpc>
              <a:buNone/>
            </a:pPr>
            <a:r>
              <a:rPr lang="pl-PL" sz="2000" b="0" dirty="0" smtClean="0">
                <a:solidFill>
                  <a:schemeClr val="tx2"/>
                </a:solidFill>
              </a:rPr>
              <a:t>Łączny koszt bytowania kormoranów na stawach w przeliczeniu</a:t>
            </a:r>
            <a:br>
              <a:rPr lang="pl-PL" sz="2000" b="0" dirty="0" smtClean="0">
                <a:solidFill>
                  <a:schemeClr val="tx2"/>
                </a:solidFill>
              </a:rPr>
            </a:br>
            <a:r>
              <a:rPr lang="pl-PL" sz="2000" b="0" dirty="0" smtClean="0">
                <a:solidFill>
                  <a:schemeClr val="tx2"/>
                </a:solidFill>
              </a:rPr>
              <a:t>na ha w 2022 r. wynosił 639,03 + 60,61 + 71,64 = </a:t>
            </a:r>
            <a:r>
              <a:rPr lang="pl-PL" sz="2000" b="1" dirty="0" smtClean="0">
                <a:solidFill>
                  <a:schemeClr val="tx2"/>
                </a:solidFill>
              </a:rPr>
              <a:t>771,55 zł</a:t>
            </a:r>
          </a:p>
          <a:p>
            <a:pPr algn="l">
              <a:lnSpc>
                <a:spcPct val="100000"/>
              </a:lnSpc>
              <a:buNone/>
            </a:pPr>
            <a:r>
              <a:rPr lang="pl-PL" sz="2000" dirty="0" smtClean="0">
                <a:solidFill>
                  <a:schemeClr val="tx2"/>
                </a:solidFill>
              </a:rPr>
              <a:t>Łączny koszt: 771,55 zł x 330 ha = </a:t>
            </a:r>
            <a:r>
              <a:rPr lang="pl-PL" sz="2000" b="1" dirty="0" smtClean="0">
                <a:solidFill>
                  <a:schemeClr val="tx2"/>
                </a:solidFill>
              </a:rPr>
              <a:t>254 611,50 zł</a:t>
            </a:r>
          </a:p>
          <a:p>
            <a:pPr algn="l">
              <a:lnSpc>
                <a:spcPct val="100000"/>
              </a:lnSpc>
              <a:buNone/>
            </a:pPr>
            <a:endParaRPr lang="pl-PL" sz="2000" dirty="0" smtClean="0">
              <a:solidFill>
                <a:schemeClr val="tx2"/>
              </a:solidFill>
            </a:endParaRPr>
          </a:p>
          <a:p>
            <a:r>
              <a:rPr lang="pl-PL" sz="2000" b="0" dirty="0" smtClean="0">
                <a:solidFill>
                  <a:schemeClr val="tx2"/>
                </a:solidFill>
              </a:rPr>
              <a:t>Łączny koszt bytowania kormoranów na stawach w przeliczeniu</a:t>
            </a:r>
            <a:br>
              <a:rPr lang="pl-PL" sz="2000" b="0" dirty="0" smtClean="0">
                <a:solidFill>
                  <a:schemeClr val="tx2"/>
                </a:solidFill>
              </a:rPr>
            </a:br>
            <a:r>
              <a:rPr lang="pl-PL" sz="2000" b="0" dirty="0" smtClean="0">
                <a:solidFill>
                  <a:schemeClr val="tx2"/>
                </a:solidFill>
              </a:rPr>
              <a:t>na ha w 2023 r. wynosił 639,03 + 90,91 + 505,09 = </a:t>
            </a:r>
            <a:r>
              <a:rPr lang="pl-PL" sz="2000" b="1" dirty="0" smtClean="0">
                <a:solidFill>
                  <a:schemeClr val="tx2"/>
                </a:solidFill>
              </a:rPr>
              <a:t>1 253,03 zł</a:t>
            </a:r>
          </a:p>
          <a:p>
            <a:r>
              <a:rPr lang="pl-PL" sz="2000" dirty="0" smtClean="0">
                <a:solidFill>
                  <a:schemeClr val="tx2"/>
                </a:solidFill>
              </a:rPr>
              <a:t>Łączny koszt: 1 253,03 zł x 330 ha = </a:t>
            </a:r>
            <a:r>
              <a:rPr lang="pl-PL" sz="2000" b="1" dirty="0" smtClean="0">
                <a:solidFill>
                  <a:schemeClr val="tx2"/>
                </a:solidFill>
              </a:rPr>
              <a:t>413 499,90 zł</a:t>
            </a:r>
          </a:p>
          <a:p>
            <a:pPr algn="l">
              <a:lnSpc>
                <a:spcPct val="100000"/>
              </a:lnSpc>
              <a:buNone/>
            </a:pPr>
            <a:endParaRPr lang="pl-PL" sz="2000" b="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3714744" y="928670"/>
            <a:ext cx="1178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u="sng" dirty="0" smtClean="0">
                <a:solidFill>
                  <a:schemeClr val="tx2"/>
                </a:solidFill>
              </a:rPr>
              <a:t>Straty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57158" y="2143116"/>
            <a:ext cx="935837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pl-PL" sz="2200" b="0" dirty="0" smtClean="0">
                <a:solidFill>
                  <a:schemeClr val="tx2"/>
                </a:solidFill>
              </a:rPr>
              <a:t>Straty w zimochowach w miesiącach listopad – marzec w 2022 r. </a:t>
            </a:r>
          </a:p>
          <a:p>
            <a:pPr algn="l">
              <a:buFont typeface="Arial" pitchFamily="34" charset="0"/>
              <a:buChar char="•"/>
            </a:pPr>
            <a:r>
              <a:rPr lang="pl-PL" sz="2200" dirty="0">
                <a:solidFill>
                  <a:schemeClr val="tx2"/>
                </a:solidFill>
              </a:rPr>
              <a:t> </a:t>
            </a:r>
            <a:r>
              <a:rPr lang="pl-PL" sz="2200" dirty="0" smtClean="0">
                <a:solidFill>
                  <a:schemeClr val="tx2"/>
                </a:solidFill>
              </a:rPr>
              <a:t>narybek: </a:t>
            </a:r>
            <a:r>
              <a:rPr lang="pl-PL" sz="2200" b="0" dirty="0" smtClean="0">
                <a:solidFill>
                  <a:schemeClr val="tx2"/>
                </a:solidFill>
              </a:rPr>
              <a:t>31% (zwykle wynoszą 30-50%) – (5-15% Guziur)</a:t>
            </a:r>
          </a:p>
          <a:p>
            <a:pPr algn="l">
              <a:buFont typeface="Arial" pitchFamily="34" charset="0"/>
              <a:buChar char="•"/>
            </a:pPr>
            <a:r>
              <a:rPr lang="pl-PL" sz="2200" b="0" dirty="0" smtClean="0">
                <a:solidFill>
                  <a:schemeClr val="tx2"/>
                </a:solidFill>
              </a:rPr>
              <a:t> kroczek: 20% (zwykle wynoszą 30-40%) – (5-10% Guziur)</a:t>
            </a:r>
          </a:p>
          <a:p>
            <a:pPr algn="l">
              <a:buFont typeface="Arial" pitchFamily="34" charset="0"/>
              <a:buChar char="•"/>
            </a:pPr>
            <a:endParaRPr lang="pl-PL" sz="2200" b="0" dirty="0" smtClean="0">
              <a:solidFill>
                <a:schemeClr val="tx2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pl-PL" sz="2200" b="0" dirty="0" smtClean="0">
              <a:solidFill>
                <a:schemeClr val="tx2"/>
              </a:solidFill>
            </a:endParaRPr>
          </a:p>
          <a:p>
            <a:pPr algn="l">
              <a:buNone/>
            </a:pPr>
            <a:r>
              <a:rPr lang="pl-PL" sz="2200" b="0" dirty="0" smtClean="0">
                <a:solidFill>
                  <a:schemeClr val="tx2"/>
                </a:solidFill>
              </a:rPr>
              <a:t>W okresie tuczu procent strat ryb w stawach w 2022 r. kształtował się następująco:</a:t>
            </a:r>
          </a:p>
          <a:p>
            <a:pPr algn="l">
              <a:buFont typeface="Arial" pitchFamily="34" charset="0"/>
              <a:buChar char="•"/>
            </a:pPr>
            <a:r>
              <a:rPr lang="pl-PL" sz="2200" b="0" dirty="0" smtClean="0">
                <a:solidFill>
                  <a:schemeClr val="tx2"/>
                </a:solidFill>
              </a:rPr>
              <a:t> stawy narybkowe (K0, KW-K1) – 90% (25-80% Guziur)</a:t>
            </a:r>
          </a:p>
          <a:p>
            <a:pPr algn="l">
              <a:buFont typeface="Arial" pitchFamily="34" charset="0"/>
              <a:buChar char="•"/>
            </a:pPr>
            <a:r>
              <a:rPr lang="pl-PL" sz="2200" b="0" dirty="0" smtClean="0">
                <a:solidFill>
                  <a:schemeClr val="tx2"/>
                </a:solidFill>
              </a:rPr>
              <a:t> stawy kroczkowe  (K1-K2)         – 73% (10-20% Guziur)</a:t>
            </a:r>
          </a:p>
          <a:p>
            <a:pPr algn="l">
              <a:buFont typeface="Arial" pitchFamily="34" charset="0"/>
              <a:buChar char="•"/>
            </a:pPr>
            <a:r>
              <a:rPr lang="pl-PL" sz="2200" b="0" dirty="0" smtClean="0">
                <a:solidFill>
                  <a:schemeClr val="tx2"/>
                </a:solidFill>
              </a:rPr>
              <a:t> stawy towarowe   (K1-KH)         – 46% (15-25% Guziur)</a:t>
            </a:r>
          </a:p>
          <a:p>
            <a:pPr algn="l">
              <a:buNone/>
            </a:pPr>
            <a:r>
              <a:rPr lang="pl-PL" sz="2200" b="0" dirty="0" smtClean="0">
                <a:solidFill>
                  <a:schemeClr val="tx2"/>
                </a:solidFill>
              </a:rPr>
              <a:t>	</a:t>
            </a:r>
            <a:r>
              <a:rPr lang="pl-PL" sz="2200" dirty="0">
                <a:solidFill>
                  <a:schemeClr val="tx2"/>
                </a:solidFill>
              </a:rPr>
              <a:t>	</a:t>
            </a:r>
            <a:r>
              <a:rPr lang="pl-PL" sz="2200" dirty="0" smtClean="0">
                <a:solidFill>
                  <a:schemeClr val="tx2"/>
                </a:solidFill>
              </a:rPr>
              <a:t>      </a:t>
            </a:r>
            <a:r>
              <a:rPr lang="pl-PL" sz="2200" b="0" dirty="0" smtClean="0">
                <a:solidFill>
                  <a:schemeClr val="tx2"/>
                </a:solidFill>
              </a:rPr>
              <a:t>(K2-KH)         – 48% ( 7-15% Guziur)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664793" y="232290"/>
            <a:ext cx="1787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u="sng" dirty="0" smtClean="0">
                <a:solidFill>
                  <a:schemeClr val="tx2"/>
                </a:solidFill>
              </a:rPr>
              <a:t>Kormorany</a:t>
            </a:r>
            <a:endParaRPr lang="pl-PL" sz="2800" dirty="0">
              <a:solidFill>
                <a:schemeClr val="tx2"/>
              </a:solidFill>
            </a:endParaRPr>
          </a:p>
        </p:txBody>
      </p:sp>
      <p:pic>
        <p:nvPicPr>
          <p:cNvPr id="7" name="Obraz 6" descr="20230831_1157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170" y="1009868"/>
            <a:ext cx="4147229" cy="4147084"/>
          </a:xfrm>
          <a:prstGeom prst="rect">
            <a:avLst/>
          </a:prstGeom>
        </p:spPr>
      </p:pic>
      <p:pic>
        <p:nvPicPr>
          <p:cNvPr id="8" name="Obraz 7" descr="20230901_1118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6800" y="1009869"/>
            <a:ext cx="4147229" cy="414708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664793" y="232290"/>
            <a:ext cx="1787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u="sng" dirty="0" smtClean="0">
                <a:solidFill>
                  <a:schemeClr val="tx2"/>
                </a:solidFill>
              </a:rPr>
              <a:t>Kormorany</a:t>
            </a:r>
            <a:endParaRPr lang="pl-PL" sz="2800" dirty="0">
              <a:solidFill>
                <a:schemeClr val="tx2"/>
              </a:solidFill>
            </a:endParaRPr>
          </a:p>
        </p:txBody>
      </p:sp>
      <p:pic>
        <p:nvPicPr>
          <p:cNvPr id="9" name="Obraz 8" descr="IMG_20210317_1148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2377" y="837073"/>
            <a:ext cx="2949487" cy="5243349"/>
          </a:xfrm>
          <a:prstGeom prst="rect">
            <a:avLst/>
          </a:prstGeom>
        </p:spPr>
      </p:pic>
      <p:pic>
        <p:nvPicPr>
          <p:cNvPr id="10" name="Obraz 9" descr="IMG_20210317_1159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1601" y="837073"/>
            <a:ext cx="2964621" cy="527025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230224_0907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781416" y="2352995"/>
            <a:ext cx="5958689" cy="2681410"/>
          </a:xfrm>
        </p:spPr>
      </p:pic>
      <p:pic>
        <p:nvPicPr>
          <p:cNvPr id="5" name="Obraz 4" descr="20230713_102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05179" y="1476328"/>
            <a:ext cx="5905542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230713_1813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410134" y="1695962"/>
            <a:ext cx="5566831" cy="4175123"/>
          </a:xfrm>
        </p:spPr>
      </p:pic>
      <p:pic>
        <p:nvPicPr>
          <p:cNvPr id="5" name="Obraz 4" descr="20230715_1823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40963" y="1654948"/>
            <a:ext cx="5619789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240209_12390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71802" y="1071546"/>
            <a:ext cx="3286148" cy="5229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</TotalTime>
  <Words>165</Words>
  <Application>Microsoft Office PowerPoint</Application>
  <PresentationFormat>Pokaz na ekranie (4:3)</PresentationFormat>
  <Paragraphs>56</Paragraphs>
  <Slides>9</Slides>
  <Notes>6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Przepływ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Król</dc:creator>
  <cp:lastModifiedBy>Król</cp:lastModifiedBy>
  <cp:revision>8</cp:revision>
  <dcterms:created xsi:type="dcterms:W3CDTF">2024-02-29T16:53:06Z</dcterms:created>
  <dcterms:modified xsi:type="dcterms:W3CDTF">2024-02-29T18:07:42Z</dcterms:modified>
</cp:coreProperties>
</file>