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l-PL" altLang="en-US" noProof="0" smtClean="0"/>
              <a:t>Kliknij, aby edytować styl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pl-PL" altLang="en-US" noProof="0" smtClean="0"/>
              <a:t>Kliknij, aby edytować styl wzorca podtytułu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727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727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7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727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4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35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09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54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11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16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54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78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06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15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 wzorca tytułu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D17FA3B-C404-4317-B0BC-953931111309}" type="datetimeFigureOut">
              <a:rPr lang="pl-PL" smtClean="0"/>
              <a:t>2012-09-28</a:t>
            </a:fld>
            <a:endParaRPr lang="pl-PL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l-PL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716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6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6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84" grpId="0" build="p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6480720" cy="2478137"/>
          </a:xfrm>
        </p:spPr>
        <p:txBody>
          <a:bodyPr/>
          <a:lstStyle/>
          <a:p>
            <a:r>
              <a:rPr lang="pl-PL" dirty="0" smtClean="0">
                <a:latin typeface="Garamond" pitchFamily="18" charset="0"/>
              </a:rPr>
              <a:t>Nadzór weterynaryjny nad zdrowiem </a:t>
            </a:r>
            <a:br>
              <a:rPr lang="pl-PL" dirty="0" smtClean="0">
                <a:latin typeface="Garamond" pitchFamily="18" charset="0"/>
              </a:rPr>
            </a:br>
            <a:r>
              <a:rPr lang="pl-PL" dirty="0" smtClean="0">
                <a:latin typeface="Garamond" pitchFamily="18" charset="0"/>
              </a:rPr>
              <a:t>zwierząt akwakultury</a:t>
            </a:r>
            <a:endParaRPr lang="pl-PL" dirty="0">
              <a:latin typeface="Garamond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3768" y="6165304"/>
            <a:ext cx="6400800" cy="550912"/>
          </a:xfrm>
        </p:spPr>
        <p:txBody>
          <a:bodyPr>
            <a:normAutofit lnSpcReduction="10000"/>
          </a:bodyPr>
          <a:lstStyle/>
          <a:p>
            <a:pPr algn="r"/>
            <a:r>
              <a:rPr lang="pl-PL" dirty="0" smtClean="0">
                <a:solidFill>
                  <a:schemeClr val="tx1"/>
                </a:solidFill>
                <a:latin typeface="Garamond" pitchFamily="18" charset="0"/>
              </a:rPr>
              <a:t>Główny Inspektorat Weterynarii</a:t>
            </a:r>
            <a:endParaRPr lang="pl-PL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91601" y="476672"/>
            <a:ext cx="676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latin typeface="Garamond" pitchFamily="18" charset="0"/>
              </a:rPr>
              <a:t>4. Programy zwalczania i nadzoru</a:t>
            </a:r>
            <a:endParaRPr lang="pl-PL" sz="3600" b="1" dirty="0">
              <a:latin typeface="Garamond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9" y="227687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Garamond" pitchFamily="18" charset="0"/>
              </a:rPr>
              <a:t>Zgodnie z art. 57 ustawy z dnia 11 marca 2004 r. o ochronie zdrowia zwierząt oraz zwalczaniu chorób zakaźnych zwierząt Główny Lekarz Weterynarii opracowuje:</a:t>
            </a:r>
          </a:p>
          <a:p>
            <a:endParaRPr lang="pl-PL" sz="2000" dirty="0" smtClean="0">
              <a:latin typeface="Garamond" pitchFamily="18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programy zwalczania chorób zakaźnych zwierząt;</a:t>
            </a:r>
          </a:p>
          <a:p>
            <a:pPr marL="285750" indent="-285750">
              <a:buBlip>
                <a:blip r:embed="rId2"/>
              </a:buBlip>
            </a:pPr>
            <a:endParaRPr lang="pl-PL" sz="2000" dirty="0" smtClean="0">
              <a:latin typeface="Garamond" pitchFamily="18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programy nadzoru nad chorobami zakaźnymi zwierząt akwakultury mające na celu osiągnięcie przez terytorium Rzeczypospolitej Polskiej, strefę lub enklawę statusu wolnego od danej choroby zakaźnej. </a:t>
            </a:r>
          </a:p>
          <a:p>
            <a:endParaRPr lang="pl-PL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980728"/>
            <a:ext cx="698477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atin typeface="Garamond" pitchFamily="18" charset="0"/>
              </a:rPr>
              <a:t>Stanowisko Zespołu ds. Śródlądowej Gospodarki Rybackiej i Wędkarskiej w sprawie kierunków działań mających na celu stworzenie lub poprawę istniejących mechanizmów zwalczania KHV w Polsce oraz pomocy dla gospodarstw rybackich dotkniętych chorobą z dnia 01.02.2012:</a:t>
            </a:r>
          </a:p>
          <a:p>
            <a:endParaRPr lang="pl-PL" dirty="0" smtClean="0">
              <a:latin typeface="Garamond" pitchFamily="18" charset="0"/>
            </a:endParaRPr>
          </a:p>
          <a:p>
            <a:endParaRPr lang="pl-PL" dirty="0">
              <a:latin typeface="Garamond" pitchFamily="18" charset="0"/>
            </a:endParaRPr>
          </a:p>
          <a:p>
            <a:r>
              <a:rPr lang="pl-PL" dirty="0">
                <a:latin typeface="Garamond" pitchFamily="18" charset="0"/>
              </a:rPr>
              <a:t>„Zespół rekomenduje podjęcie przez administrację następujących działań:</a:t>
            </a:r>
          </a:p>
          <a:p>
            <a:pPr marL="342900" indent="-342900">
              <a:buAutoNum type="arabicPeriod"/>
            </a:pPr>
            <a:r>
              <a:rPr lang="pl-PL" dirty="0">
                <a:latin typeface="Garamond" pitchFamily="18" charset="0"/>
              </a:rPr>
              <a:t>Odejście od idei wdrażania w Polsce programu zwalczania KHV, jako choroby zwalczanej z urzędu.</a:t>
            </a:r>
          </a:p>
          <a:p>
            <a:pPr marL="342900" indent="-342900">
              <a:buAutoNum type="arabicPeriod"/>
            </a:pPr>
            <a:r>
              <a:rPr lang="pl-PL" dirty="0">
                <a:latin typeface="Garamond" pitchFamily="18" charset="0"/>
              </a:rPr>
              <a:t>Zaprzestanie prowadzenia krajowego </a:t>
            </a:r>
            <a:r>
              <a:rPr lang="pl-PL" dirty="0" smtClean="0">
                <a:latin typeface="Garamond" pitchFamily="18" charset="0"/>
              </a:rPr>
              <a:t>monitoringu KHV (przywrócenie monitoringu mogłoby nastąpić po wykreśleniu KHV z listy chorób nieegzotycznych).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Garamond" pitchFamily="18" charset="0"/>
              </a:rPr>
              <a:t>Wystąpienie do Komisji Europejskiej z wnioskiem o wykreślenie KHV z listy chorób nieegzotycznych – podlegających notyfikacji.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Garamond" pitchFamily="18" charset="0"/>
              </a:rPr>
              <a:t>Analizę prawną możliwości sprowadzenia do Polski z Izraela lipcówki karpia szczepionej przeciw KHV.”</a:t>
            </a:r>
            <a:endParaRPr lang="pl-PL" dirty="0">
              <a:latin typeface="Garamond" pitchFamily="18" charset="0"/>
            </a:endParaRPr>
          </a:p>
          <a:p>
            <a:r>
              <a:rPr lang="pl-PL" dirty="0">
                <a:latin typeface="Garamon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977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260648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latin typeface="Garamond" pitchFamily="18" charset="0"/>
              </a:rPr>
              <a:t>5. Powiadamianie </a:t>
            </a:r>
            <a:r>
              <a:rPr lang="pl-PL" sz="3600" b="1" dirty="0">
                <a:latin typeface="Garamond" pitchFamily="18" charset="0"/>
              </a:rPr>
              <a:t>i zwalczanie chorób podlegających obowiązkowi zwalczania</a:t>
            </a:r>
            <a:endParaRPr lang="pl-PL" sz="36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971600" y="2780928"/>
            <a:ext cx="75245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Garamond" pitchFamily="18" charset="0"/>
              </a:rPr>
              <a:t>W przypadku podejrzenia wystąpienia choroby zakaźnej zwierząt, a w szczególności podwyższonej śmiertelności zwierząt akwakultury, </a:t>
            </a:r>
            <a:r>
              <a:rPr lang="pl-PL" sz="2000" dirty="0">
                <a:latin typeface="Garamond" pitchFamily="18" charset="0"/>
              </a:rPr>
              <a:t>p</a:t>
            </a:r>
            <a:r>
              <a:rPr lang="pl-PL" sz="2000" dirty="0" smtClean="0">
                <a:latin typeface="Garamond" pitchFamily="18" charset="0"/>
              </a:rPr>
              <a:t>osiadacz zwierzęcia jest obowiązany m.in. do:</a:t>
            </a:r>
          </a:p>
          <a:p>
            <a:endParaRPr lang="pl-PL" sz="2000" dirty="0" smtClean="0">
              <a:latin typeface="Garamond" pitchFamily="18" charset="0"/>
            </a:endParaRPr>
          </a:p>
          <a:p>
            <a:r>
              <a:rPr lang="pl-PL" sz="2000" dirty="0">
                <a:latin typeface="Garamond" pitchFamily="18" charset="0"/>
              </a:rPr>
              <a:t>n</a:t>
            </a:r>
            <a:r>
              <a:rPr lang="pl-PL" sz="2000" dirty="0" smtClean="0">
                <a:latin typeface="Garamond" pitchFamily="18" charset="0"/>
              </a:rPr>
              <a:t>iezwłocznego zawiadomienia o tym organu </a:t>
            </a:r>
          </a:p>
          <a:p>
            <a:r>
              <a:rPr lang="pl-PL" sz="2000" dirty="0" smtClean="0">
                <a:latin typeface="Garamond" pitchFamily="18" charset="0"/>
              </a:rPr>
              <a:t>Inspekcji Weterynaryjnej albo najbliższego podmiotu świadczącego usługi z zakresu medycyny weterynaryjnej, albo wójta (burmistrza, prezydenta miasta).</a:t>
            </a:r>
            <a:endParaRPr lang="pl-PL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6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>
            <a:spLocks noChangeArrowheads="1"/>
          </p:cNvSpPr>
          <p:nvPr/>
        </p:nvSpPr>
        <p:spPr bwMode="auto">
          <a:xfrm>
            <a:off x="251520" y="319278"/>
            <a:ext cx="69890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3600" b="1" dirty="0">
                <a:latin typeface="Garamond" pitchFamily="18" charset="0"/>
              </a:rPr>
              <a:t>Choroby ryb podlegające obowiązkowi zwalczania</a:t>
            </a:r>
          </a:p>
        </p:txBody>
      </p:sp>
      <p:sp>
        <p:nvSpPr>
          <p:cNvPr id="5" name="Prostokąt 4"/>
          <p:cNvSpPr/>
          <p:nvPr/>
        </p:nvSpPr>
        <p:spPr>
          <a:xfrm>
            <a:off x="1048713" y="1988840"/>
            <a:ext cx="3053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u="sng" dirty="0">
                <a:latin typeface="Garamond" pitchFamily="18" charset="0"/>
              </a:rPr>
              <a:t>Choroby nieegzotyczne:</a:t>
            </a:r>
            <a:endParaRPr lang="pl-PL" sz="2400" u="sng" dirty="0">
              <a:latin typeface="Garamond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08230" y="2708920"/>
            <a:ext cx="60486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pl-PL" sz="2000" dirty="0">
                <a:latin typeface="Garamond" pitchFamily="18" charset="0"/>
              </a:rPr>
              <a:t>Wirusowa posocznica krwotoczna (VHS);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2000" dirty="0">
                <a:latin typeface="Garamond" pitchFamily="18" charset="0"/>
              </a:rPr>
              <a:t>Zakaźna martwica układu krwiotwórczego ryb </a:t>
            </a:r>
            <a:br>
              <a:rPr lang="pl-PL" sz="2000" dirty="0">
                <a:latin typeface="Garamond" pitchFamily="18" charset="0"/>
              </a:rPr>
            </a:br>
            <a:r>
              <a:rPr lang="pl-PL" sz="2000" dirty="0">
                <a:latin typeface="Garamond" pitchFamily="18" charset="0"/>
              </a:rPr>
              <a:t>łososiowatych (IHN);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2000" dirty="0">
                <a:latin typeface="Garamond" pitchFamily="18" charset="0"/>
              </a:rPr>
              <a:t>Zakaźna anemia łososi (ISA);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Zakażenie </a:t>
            </a:r>
            <a:r>
              <a:rPr lang="pl-P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herpewsirusem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koi (KHV)</a:t>
            </a: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8713" y="4734168"/>
            <a:ext cx="2697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u="sng" dirty="0">
                <a:latin typeface="Garamond" pitchFamily="18" charset="0"/>
              </a:rPr>
              <a:t>Choroby egzotyczne:</a:t>
            </a:r>
          </a:p>
        </p:txBody>
      </p:sp>
      <p:sp>
        <p:nvSpPr>
          <p:cNvPr id="8" name="Prostokąt 7"/>
          <p:cNvSpPr/>
          <p:nvPr/>
        </p:nvSpPr>
        <p:spPr>
          <a:xfrm>
            <a:off x="1835696" y="537321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pl-PL" sz="2000" dirty="0">
                <a:latin typeface="Book Antiqua" pitchFamily="18" charset="0"/>
              </a:rPr>
              <a:t>Epizootyczna martwica układu krwiotwórczego (EHN);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2000" dirty="0">
                <a:latin typeface="Book Antiqua" pitchFamily="18" charset="0"/>
              </a:rPr>
              <a:t>Zakaźny zespół owrzodzenia (EUS).</a:t>
            </a:r>
            <a:endParaRPr lang="pl-PL" sz="2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69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267019"/>
            <a:ext cx="280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i="1" dirty="0">
                <a:latin typeface="Book Antiqua" pitchFamily="18" charset="0"/>
              </a:rPr>
              <a:t>Zwalczanie chorób ryb </a:t>
            </a:r>
            <a:br>
              <a:rPr lang="pl-PL" sz="2800" b="1" i="1" dirty="0">
                <a:latin typeface="Book Antiqua" pitchFamily="18" charset="0"/>
              </a:rPr>
            </a:br>
            <a:r>
              <a:rPr lang="pl-PL" sz="2800" b="1" i="1" dirty="0">
                <a:latin typeface="Book Antiqua" pitchFamily="18" charset="0"/>
              </a:rPr>
              <a:t>z mocy prawa</a:t>
            </a:r>
          </a:p>
        </p:txBody>
      </p:sp>
      <p:sp>
        <p:nvSpPr>
          <p:cNvPr id="3" name="Prostokąt 2"/>
          <p:cNvSpPr/>
          <p:nvPr/>
        </p:nvSpPr>
        <p:spPr>
          <a:xfrm>
            <a:off x="3275856" y="69269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70C0"/>
                </a:solidFill>
                <a:latin typeface="Book Antiqua" pitchFamily="18" charset="0"/>
              </a:rPr>
              <a:t>Ogólne zasady </a:t>
            </a:r>
            <a:br>
              <a:rPr lang="pl-PL" sz="2400" dirty="0">
                <a:solidFill>
                  <a:srgbClr val="0070C0"/>
                </a:solidFill>
                <a:latin typeface="Book Antiqua" pitchFamily="18" charset="0"/>
              </a:rPr>
            </a:br>
            <a:r>
              <a:rPr lang="pl-PL" sz="2400" dirty="0">
                <a:solidFill>
                  <a:srgbClr val="0070C0"/>
                </a:solidFill>
                <a:latin typeface="Book Antiqua" pitchFamily="18" charset="0"/>
              </a:rPr>
              <a:t>zwalczania chorób zakaźnych zwierząt:</a:t>
            </a:r>
          </a:p>
          <a:p>
            <a:pPr>
              <a:defRPr/>
            </a:pPr>
            <a:endParaRPr lang="pl-PL" dirty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pl-PL" dirty="0">
                <a:latin typeface="Book Antiqua" pitchFamily="18" charset="0"/>
              </a:rPr>
              <a:t>Rozdział 8 „Zasady zwalczania chorób zakaźnych zwierząt” ustawy </a:t>
            </a:r>
            <a:br>
              <a:rPr lang="pl-PL" dirty="0">
                <a:latin typeface="Book Antiqua" pitchFamily="18" charset="0"/>
              </a:rPr>
            </a:br>
            <a:r>
              <a:rPr lang="pl-PL" dirty="0">
                <a:latin typeface="Book Antiqua" pitchFamily="18" charset="0"/>
              </a:rPr>
              <a:t>z dnia11 marca 2004 r. o ochronie zdrowia zwierząt oraz zwalczaniu chorób zakaźnych zwierząt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39552" y="393305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70C0"/>
                </a:solidFill>
                <a:latin typeface="Book Antiqua" pitchFamily="18" charset="0"/>
              </a:rPr>
              <a:t>Szczegółowe zasady zwalczania</a:t>
            </a:r>
            <a:br>
              <a:rPr lang="pl-PL" sz="2400" dirty="0">
                <a:solidFill>
                  <a:srgbClr val="0070C0"/>
                </a:solidFill>
                <a:latin typeface="Book Antiqua" pitchFamily="18" charset="0"/>
              </a:rPr>
            </a:br>
            <a:r>
              <a:rPr lang="pl-PL" sz="2400" dirty="0">
                <a:solidFill>
                  <a:srgbClr val="0070C0"/>
                </a:solidFill>
                <a:latin typeface="Book Antiqua" pitchFamily="18" charset="0"/>
              </a:rPr>
              <a:t>chorób zakaźnych </a:t>
            </a:r>
            <a:br>
              <a:rPr lang="pl-PL" sz="2400" dirty="0">
                <a:solidFill>
                  <a:srgbClr val="0070C0"/>
                </a:solidFill>
                <a:latin typeface="Book Antiqua" pitchFamily="18" charset="0"/>
              </a:rPr>
            </a:br>
            <a:r>
              <a:rPr lang="pl-PL" sz="2400" dirty="0">
                <a:solidFill>
                  <a:srgbClr val="0070C0"/>
                </a:solidFill>
                <a:latin typeface="Book Antiqua" pitchFamily="18" charset="0"/>
              </a:rPr>
              <a:t>zwierząt akwakultury:</a:t>
            </a:r>
          </a:p>
          <a:p>
            <a:pPr>
              <a:defRPr/>
            </a:pPr>
            <a:endParaRPr lang="pl-PL" dirty="0">
              <a:latin typeface="Book Antiqua" pitchFamily="18" charset="0"/>
            </a:endParaRPr>
          </a:p>
          <a:p>
            <a:pPr>
              <a:defRPr/>
            </a:pPr>
            <a:r>
              <a:rPr lang="pl-PL" dirty="0">
                <a:latin typeface="Book Antiqua" pitchFamily="18" charset="0"/>
              </a:rPr>
              <a:t>Rozporządzenie Ministra Rolnictwa</a:t>
            </a:r>
            <a:br>
              <a:rPr lang="pl-PL" dirty="0">
                <a:latin typeface="Book Antiqua" pitchFamily="18" charset="0"/>
              </a:rPr>
            </a:br>
            <a:r>
              <a:rPr lang="pl-PL" dirty="0">
                <a:latin typeface="Book Antiqua" pitchFamily="18" charset="0"/>
              </a:rPr>
              <a:t>i Rozwoju Wsi z dnia 6 lutego 2009 r.</a:t>
            </a:r>
            <a:br>
              <a:rPr lang="pl-PL" dirty="0">
                <a:latin typeface="Book Antiqua" pitchFamily="18" charset="0"/>
              </a:rPr>
            </a:br>
            <a:r>
              <a:rPr lang="pl-PL" dirty="0">
                <a:latin typeface="Book Antiqua" pitchFamily="18" charset="0"/>
              </a:rPr>
              <a:t>w sprawie zwalczania chorób zakaźnych</a:t>
            </a:r>
            <a:br>
              <a:rPr lang="pl-PL" dirty="0">
                <a:latin typeface="Book Antiqua" pitchFamily="18" charset="0"/>
              </a:rPr>
            </a:br>
            <a:r>
              <a:rPr lang="pl-PL" dirty="0">
                <a:latin typeface="Book Antiqua" pitchFamily="18" charset="0"/>
              </a:rPr>
              <a:t>zwierząt akwakultury</a:t>
            </a:r>
            <a:endParaRPr lang="pl-PL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9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388799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latin typeface="Garamond" pitchFamily="18" charset="0"/>
              </a:rPr>
              <a:t>Podejrzenie wystąpienia choroby nieegzotycznej</a:t>
            </a:r>
            <a:endParaRPr lang="pl-PL" sz="3200" b="1" dirty="0">
              <a:latin typeface="Garamond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859016"/>
              </p:ext>
            </p:extLst>
          </p:nvPr>
        </p:nvGraphicFramePr>
        <p:xfrm>
          <a:off x="323528" y="2132856"/>
          <a:ext cx="8229600" cy="4347972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82461"/>
                <a:gridCol w="2732339"/>
                <a:gridCol w="2057400"/>
                <a:gridCol w="2057400"/>
              </a:tblGrid>
              <a:tr h="771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Garamond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Garamond" pitchFamily="18" charset="0"/>
                        </a:rPr>
                        <a:t>Pobieranie </a:t>
                      </a:r>
                      <a:r>
                        <a:rPr lang="pl-PL" sz="1400" b="1" dirty="0">
                          <a:effectLst/>
                          <a:latin typeface="Garamond" pitchFamily="18" charset="0"/>
                        </a:rPr>
                        <a:t>próbek do </a:t>
                      </a:r>
                      <a:r>
                        <a:rPr lang="pl-PL" sz="1400" b="1" dirty="0" smtClean="0">
                          <a:effectLst/>
                          <a:latin typeface="Garamond" pitchFamily="18" charset="0"/>
                        </a:rPr>
                        <a:t>badań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Garamond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Garamond" pitchFamily="18" charset="0"/>
                        </a:rPr>
                        <a:t>Objęcie </a:t>
                      </a:r>
                      <a:r>
                        <a:rPr lang="pl-PL" sz="1400" b="1" dirty="0">
                          <a:effectLst/>
                          <a:latin typeface="Garamond" pitchFamily="18" charset="0"/>
                        </a:rPr>
                        <a:t>gospodarstwa nadzorem </a:t>
                      </a:r>
                      <a:r>
                        <a:rPr lang="pl-PL" sz="1400" b="1" dirty="0" smtClean="0">
                          <a:effectLst/>
                          <a:latin typeface="Garamond" pitchFamily="18" charset="0"/>
                        </a:rPr>
                        <a:t>urzędowym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Garamond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Garamond" pitchFamily="18" charset="0"/>
                        </a:rPr>
                        <a:t>Zakaz </a:t>
                      </a:r>
                      <a:r>
                        <a:rPr lang="pl-PL" sz="1400" b="1" dirty="0">
                          <a:effectLst/>
                          <a:latin typeface="Garamond" pitchFamily="18" charset="0"/>
                        </a:rPr>
                        <a:t>przemieszczania zwierząt </a:t>
                      </a:r>
                      <a:r>
                        <a:rPr lang="pl-PL" sz="1400" b="1" dirty="0" smtClean="0">
                          <a:effectLst/>
                          <a:latin typeface="Garamond" pitchFamily="18" charset="0"/>
                        </a:rPr>
                        <a:t>akwakultury z i do gospodarstwa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7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Kategoria I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rgbClr val="CDE9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rgbClr val="CDE9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(ewentualnie zezwolenie na wniosek posiadacza zwierząt)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rgbClr val="CDE9F7"/>
                    </a:solidFill>
                  </a:tcPr>
                </a:tc>
              </a:tr>
              <a:tr h="385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Kategoria II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Garamond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77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itchFamily="18" charset="0"/>
                        </a:rPr>
                        <a:t>Kategoria III</a:t>
                      </a:r>
                      <a:endParaRPr lang="pl-PL" sz="14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62839" marR="62839" marT="0" marB="0">
                    <a:solidFill>
                      <a:srgbClr val="CDE9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rgbClr val="CDE9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(ewentualnie zezwolenie na wniosek posiadacza zwierząt)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solidFill>
                      <a:srgbClr val="CDE9F7"/>
                    </a:solidFill>
                  </a:tcPr>
                </a:tc>
              </a:tr>
              <a:tr h="385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itchFamily="18" charset="0"/>
                        </a:rPr>
                        <a:t>Kategoria IV</a:t>
                      </a:r>
                      <a:endParaRPr lang="pl-PL" sz="14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Garamond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85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Garamond" pitchFamily="18" charset="0"/>
                        </a:rPr>
                        <a:t>Kategoria V</a:t>
                      </a:r>
                      <a:endParaRPr lang="pl-PL" sz="14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Garamond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9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260648"/>
            <a:ext cx="47010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atin typeface="Garamond" pitchFamily="18" charset="0"/>
              </a:rPr>
              <a:t>Stwierdzenie </a:t>
            </a:r>
            <a:r>
              <a:rPr lang="pl-PL" sz="3200" b="1" dirty="0">
                <a:latin typeface="Garamond" pitchFamily="18" charset="0"/>
              </a:rPr>
              <a:t>wystąpienia choroby nieegzotycznej</a:t>
            </a:r>
            <a:endParaRPr lang="pl-PL" sz="3200" b="1" dirty="0">
              <a:latin typeface="Garamond" pitchFamily="18" charset="0"/>
            </a:endParaRPr>
          </a:p>
        </p:txBody>
      </p:sp>
      <p:graphicFrame>
        <p:nvGraphicFramePr>
          <p:cNvPr id="3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466242"/>
              </p:ext>
            </p:extLst>
          </p:nvPr>
        </p:nvGraphicFramePr>
        <p:xfrm>
          <a:off x="395536" y="1916832"/>
          <a:ext cx="8229601" cy="3937254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792212"/>
                <a:gridCol w="1008112"/>
                <a:gridCol w="936104"/>
                <a:gridCol w="1296144"/>
                <a:gridCol w="1584176"/>
                <a:gridCol w="1378372"/>
                <a:gridCol w="1234481"/>
              </a:tblGrid>
              <a:tr h="1752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Dochodzenie epizootyczne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Uznanie </a:t>
                      </a:r>
                      <a:r>
                        <a:rPr lang="pl-PL" sz="1200" b="1" dirty="0" err="1" smtClean="0">
                          <a:effectLst/>
                          <a:latin typeface="Garamond" pitchFamily="18" charset="0"/>
                        </a:rPr>
                        <a:t>gospodar-stwa</a:t>
                      </a:r>
                      <a:r>
                        <a:rPr lang="pl-PL" sz="1200" b="1" dirty="0" smtClean="0">
                          <a:effectLst/>
                          <a:latin typeface="Garamond" pitchFamily="18" charset="0"/>
                        </a:rPr>
                        <a:t> za </a:t>
                      </a: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skażone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Określenie obszaru zapobiegania </a:t>
                      </a:r>
                      <a:r>
                        <a:rPr lang="pl-PL" sz="1200" b="1" dirty="0" smtClean="0">
                          <a:effectLst/>
                          <a:latin typeface="Garamond" pitchFamily="18" charset="0"/>
                        </a:rPr>
                        <a:t>rozprzestrzenia-</a:t>
                      </a:r>
                      <a:r>
                        <a:rPr lang="pl-PL" sz="1200" b="1" dirty="0" err="1" smtClean="0">
                          <a:effectLst/>
                          <a:latin typeface="Garamond" pitchFamily="18" charset="0"/>
                        </a:rPr>
                        <a:t>niu</a:t>
                      </a:r>
                      <a:r>
                        <a:rPr lang="pl-PL" sz="1200" b="1" dirty="0" smtClean="0"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się choroby (obszar ochronny i obszar nadzoru)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Zakaz odnowy populacji zwierząt wodnych i przemieszczania zwierząt akwakultury w </a:t>
                      </a:r>
                      <a:r>
                        <a:rPr lang="pl-PL" sz="1200" b="1" dirty="0" smtClean="0">
                          <a:effectLst/>
                          <a:latin typeface="Garamond" pitchFamily="18" charset="0"/>
                        </a:rPr>
                        <a:t>obrębie/do</a:t>
                      </a:r>
                      <a:r>
                        <a:rPr lang="pl-PL" sz="1200" b="1" baseline="0" dirty="0" smtClean="0"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lang="pl-PL" sz="1200" b="1" dirty="0" smtClean="0">
                          <a:effectLst/>
                          <a:latin typeface="Garamond" pitchFamily="18" charset="0"/>
                        </a:rPr>
                        <a:t>i </a:t>
                      </a: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z obszaru zapobiegania rozprzestrzenianiu  się choroby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aramond" pitchFamily="18" charset="0"/>
                        </a:rPr>
                        <a:t>Spożycie przez ludzi lub przetwarzanie </a:t>
                      </a: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zw. akwakultury, które osiągnęły rozmiary handlowe i nie wykazują objawów klinicznych choroby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Usuwanie i </a:t>
                      </a:r>
                      <a:r>
                        <a:rPr lang="pl-PL" sz="1200" b="1" dirty="0" smtClean="0">
                          <a:effectLst/>
                          <a:latin typeface="Garamond" pitchFamily="18" charset="0"/>
                        </a:rPr>
                        <a:t>unieszkodliwia-nie </a:t>
                      </a:r>
                      <a:r>
                        <a:rPr lang="pl-PL" sz="1200" b="1" dirty="0">
                          <a:effectLst/>
                          <a:latin typeface="Garamond" pitchFamily="18" charset="0"/>
                        </a:rPr>
                        <a:t>martwych ryb i żywych ryb wykazujących objawy kliniczne choroby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</a:tr>
              <a:tr h="35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Garamond" pitchFamily="18" charset="0"/>
                          <a:ea typeface="Calibri"/>
                          <a:cs typeface="Times New Roman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</a:tr>
              <a:tr h="35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III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Garamond" pitchFamily="18" charset="0"/>
                          <a:ea typeface="Calibri"/>
                          <a:cs typeface="Times New Roman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</a:tr>
              <a:tr h="35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IV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Garamond" pitchFamily="18" charset="0"/>
                          <a:ea typeface="Calibri"/>
                          <a:cs typeface="Times New Roman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</a:tr>
              <a:tr h="35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V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Garamond" pitchFamily="18" charset="0"/>
                          <a:ea typeface="Calibri"/>
                          <a:cs typeface="Times New Roman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85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332656"/>
            <a:ext cx="54005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latin typeface="Garamond" pitchFamily="18" charset="0"/>
              </a:rPr>
              <a:t>Stwierdzenie wystąpienia choroby </a:t>
            </a:r>
            <a:r>
              <a:rPr lang="pl-PL" sz="3200" b="1" dirty="0" smtClean="0">
                <a:latin typeface="Garamond" pitchFamily="18" charset="0"/>
              </a:rPr>
              <a:t>nieegzotycznej c.d.</a:t>
            </a:r>
            <a:endParaRPr lang="pl-PL" sz="3200" b="1" dirty="0">
              <a:latin typeface="Garamond" pitchFamily="18" charset="0"/>
            </a:endParaRPr>
          </a:p>
        </p:txBody>
      </p:sp>
      <p:graphicFrame>
        <p:nvGraphicFramePr>
          <p:cNvPr id="3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754484"/>
              </p:ext>
            </p:extLst>
          </p:nvPr>
        </p:nvGraphicFramePr>
        <p:xfrm>
          <a:off x="395536" y="2060848"/>
          <a:ext cx="8229600" cy="4367657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874440"/>
                <a:gridCol w="1584176"/>
                <a:gridCol w="1152128"/>
                <a:gridCol w="1069776"/>
                <a:gridCol w="864096"/>
                <a:gridCol w="1594520"/>
                <a:gridCol w="1090464"/>
              </a:tblGrid>
              <a:tr h="1928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7DF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Usuwanie i unieszkodliwianie zwierząt akwakultury, które nie osiągnęły rozmiarów handlowych i nie wykazują objawów klinicznych choroby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7DF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Usuwanie i unieszkodliwia- nie martwych 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zwierząt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7DF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Odłogowanie, oczyszczanie i odkażanie skażonych gospodarstw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7DF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Program zwalczania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7DF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Zgoda na prowadzenie chowu zwierząt akwakultury niewykazujących objawów klinicznych choroby do czasu osiągnięcia rozmiarów handlowych lub na przemieszczanie do innej skażonej strefy lub enklawy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7DF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Przemieszcza-nie zwierząt do skażonych gospodarstw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7DFFD"/>
                    </a:solidFill>
                  </a:tcPr>
                </a:tc>
              </a:tr>
              <a:tr h="35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</a:tr>
              <a:tr h="35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</a:tr>
              <a:tr h="35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III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</a:tr>
              <a:tr h="35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IV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</a:tr>
              <a:tr h="35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Kat. </a:t>
                      </a:r>
                      <a:r>
                        <a:rPr lang="pl-PL" sz="1200" dirty="0" smtClean="0">
                          <a:effectLst/>
                          <a:latin typeface="Garamond" pitchFamily="18" charset="0"/>
                        </a:rPr>
                        <a:t>V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+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2175" marR="6217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62175" marR="62175" marT="0" marB="0">
                    <a:solidFill>
                      <a:srgbClr val="C5F5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25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332656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atin typeface="Garamond" pitchFamily="18" charset="0"/>
              </a:rPr>
              <a:t>6. Nadzór </a:t>
            </a:r>
            <a:r>
              <a:rPr lang="pl-PL" sz="3200" b="1" dirty="0">
                <a:latin typeface="Garamond" pitchFamily="18" charset="0"/>
              </a:rPr>
              <a:t>nad zdrowiem zwierząt umieszczanych na rynku</a:t>
            </a:r>
            <a:endParaRPr lang="pl-PL" sz="3200" b="1" dirty="0">
              <a:latin typeface="Garamond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68168" y="2132856"/>
            <a:ext cx="75608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Garamond" pitchFamily="18" charset="0"/>
              </a:rPr>
              <a:t>Regulują:</a:t>
            </a:r>
          </a:p>
          <a:p>
            <a:endParaRPr lang="pl-PL" sz="2400" dirty="0" smtClean="0">
              <a:latin typeface="Garamond" pitchFamily="18" charset="0"/>
            </a:endParaRPr>
          </a:p>
          <a:p>
            <a:pPr marL="342900" indent="-342900">
              <a:buAutoNum type="arabicPeriod"/>
            </a:pPr>
            <a:r>
              <a:rPr lang="pl-PL" sz="2000" dirty="0" smtClean="0">
                <a:latin typeface="Garamond" pitchFamily="18" charset="0"/>
              </a:rPr>
              <a:t>Rozdział 7 ustawy z dnia 11 marca 2004 r. o ochronie zdrowia zwierząt oraz zwalczaniu chorób zakaźnych zwierząt „Wymagania weterynaryjne dla umieszczania na rynku zwierząt akwakultury”;</a:t>
            </a:r>
          </a:p>
          <a:p>
            <a:pPr marL="342900" indent="-342900">
              <a:buAutoNum type="arabicPeriod"/>
            </a:pPr>
            <a:endParaRPr lang="pl-PL" sz="2000" dirty="0" smtClean="0">
              <a:latin typeface="Garamond" pitchFamily="18" charset="0"/>
            </a:endParaRPr>
          </a:p>
          <a:p>
            <a:pPr marL="342900" indent="-342900">
              <a:buAutoNum type="arabicPeriod"/>
            </a:pPr>
            <a:r>
              <a:rPr lang="pl-PL" sz="2000" dirty="0" smtClean="0">
                <a:latin typeface="Garamond" pitchFamily="18" charset="0"/>
              </a:rPr>
              <a:t>Rozporządzenie Komisji (WE) nr 1251/2008 z dnia 12 grudnia 2008 r. wdrażające dyrektywę Rady 2006/88/WE w zakresie warunków oraz wymagań certyfikacji w odniesieniu do wprowadzania do obrotu i przywożenia do Wspólnoty zwierząt akwakultury i produktów akwakultury oraz ustanawiające wykaz gatunków-wektorów (Dz. U. L 337 z 16.12.2008, str. 41, z </a:t>
            </a:r>
            <a:r>
              <a:rPr lang="pl-PL" sz="2000" dirty="0" err="1" smtClean="0">
                <a:latin typeface="Garamond" pitchFamily="18" charset="0"/>
              </a:rPr>
              <a:t>późn</a:t>
            </a:r>
            <a:r>
              <a:rPr lang="pl-PL" sz="2000" dirty="0" smtClean="0">
                <a:latin typeface="Garamond" pitchFamily="18" charset="0"/>
              </a:rPr>
              <a:t>. zm.) </a:t>
            </a:r>
            <a:endParaRPr lang="pl-PL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1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412776"/>
            <a:ext cx="6984776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Garamond" pitchFamily="18" charset="0"/>
              </a:rPr>
              <a:t>Zwierzęta akwakultury przeznaczone do chowu lub hodowli umieszcza się na rynku, jeżeli:</a:t>
            </a:r>
          </a:p>
          <a:p>
            <a:endParaRPr lang="pl-PL" dirty="0" smtClean="0">
              <a:latin typeface="Garamond" pitchFamily="18" charset="0"/>
            </a:endParaRPr>
          </a:p>
          <a:p>
            <a:endParaRPr lang="pl-PL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>
                <a:latin typeface="Garamond" pitchFamily="18" charset="0"/>
              </a:rPr>
              <a:t>n</a:t>
            </a:r>
            <a:r>
              <a:rPr lang="pl-PL" sz="2000" dirty="0" smtClean="0">
                <a:latin typeface="Garamond" pitchFamily="18" charset="0"/>
              </a:rPr>
              <a:t>ie wykazują klinicznych objawów chorób;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 smtClean="0">
                <a:latin typeface="Garamond" pitchFamily="18" charset="0"/>
              </a:rPr>
              <a:t>pochodzą z gospodarstw, w których nie stwierdzono podwyższonej śmiertelności;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000" dirty="0">
                <a:latin typeface="Garamond" pitchFamily="18" charset="0"/>
              </a:rPr>
              <a:t>n</a:t>
            </a:r>
            <a:r>
              <a:rPr lang="pl-PL" sz="2000" dirty="0" smtClean="0">
                <a:latin typeface="Garamond" pitchFamily="18" charset="0"/>
              </a:rPr>
              <a:t>ie są zwierzętami, które powinny być zabite lub poddane unieszkodliwieniu w związku ze zwalczaniem chorób zakaźnych tych zwierząt. </a:t>
            </a:r>
            <a:endParaRPr lang="pl-PL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8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88640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Garamond" pitchFamily="18" charset="0"/>
              </a:rPr>
              <a:t>Podstawy prawne sprawowania nadzoru weterynaryjnego nad podmiotami sektora akwakultury</a:t>
            </a:r>
            <a:endParaRPr lang="pl-PL" sz="2800" b="1" dirty="0">
              <a:latin typeface="Garamond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7544" y="2132856"/>
            <a:ext cx="82809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 smtClean="0">
                <a:latin typeface="Garamond" pitchFamily="18" charset="0"/>
              </a:rPr>
              <a:t>Dyrektywa Rady 2006/88/WE z dnia 24 października 2006 r. w sprawie wymogów w zakresie zdrowia zwierząt akwakultury i produktów akwakultury oraz zapobiegania niektórym chorobom zwierząt wodnych i zwalczania tych chorób (Dz. U. L 328 z 24.11.2006, str. 14, z </a:t>
            </a:r>
            <a:r>
              <a:rPr lang="pl-PL" dirty="0" err="1" smtClean="0">
                <a:latin typeface="Garamond" pitchFamily="18" charset="0"/>
              </a:rPr>
              <a:t>późn</a:t>
            </a:r>
            <a:r>
              <a:rPr lang="pl-PL" dirty="0" smtClean="0">
                <a:latin typeface="Garamond" pitchFamily="18" charset="0"/>
              </a:rPr>
              <a:t>. zm.); </a:t>
            </a:r>
            <a:endParaRPr lang="pl-PL" dirty="0" smtClean="0">
              <a:latin typeface="Garamond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 smtClean="0">
                <a:latin typeface="Garamond" pitchFamily="18" charset="0"/>
              </a:rPr>
              <a:t>Ustawa z dnia 11 marca 2004 r</a:t>
            </a:r>
            <a:r>
              <a:rPr lang="pl-PL" dirty="0" smtClean="0">
                <a:latin typeface="Garamond" pitchFamily="18" charset="0"/>
              </a:rPr>
              <a:t>. o ochronie zdrowia zwierząt oraz zwalczaniu chorób zakaźnych zwierząt (Dz. U. z 2008 r. Nr 213, poz. 1342, z </a:t>
            </a:r>
            <a:r>
              <a:rPr lang="pl-PL" dirty="0" err="1" smtClean="0">
                <a:latin typeface="Garamond" pitchFamily="18" charset="0"/>
              </a:rPr>
              <a:t>późn</a:t>
            </a:r>
            <a:r>
              <a:rPr lang="pl-PL" dirty="0" smtClean="0">
                <a:latin typeface="Garamond" pitchFamily="18" charset="0"/>
              </a:rPr>
              <a:t>. zm.);</a:t>
            </a:r>
            <a:endParaRPr lang="pl-PL" dirty="0" smtClean="0">
              <a:latin typeface="Garamond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 smtClean="0">
                <a:latin typeface="Garamond" pitchFamily="18" charset="0"/>
              </a:rPr>
              <a:t>Ustawa </a:t>
            </a:r>
            <a:r>
              <a:rPr lang="pl-PL" dirty="0" smtClean="0">
                <a:latin typeface="Garamond" pitchFamily="18" charset="0"/>
              </a:rPr>
              <a:t>z dnia 29 stycznia 2004 r. o Inspekcji Weterynaryjnej (Dz. U. z 2004 r. Nr 33, poz. 287, z </a:t>
            </a:r>
            <a:r>
              <a:rPr lang="pl-PL" dirty="0" err="1" smtClean="0">
                <a:latin typeface="Garamond" pitchFamily="18" charset="0"/>
              </a:rPr>
              <a:t>późn</a:t>
            </a:r>
            <a:r>
              <a:rPr lang="pl-PL" dirty="0" smtClean="0">
                <a:latin typeface="Garamond" pitchFamily="18" charset="0"/>
              </a:rPr>
              <a:t>. zm.);</a:t>
            </a:r>
            <a:endParaRPr lang="pl-PL" dirty="0" smtClean="0">
              <a:latin typeface="Garamond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 smtClean="0">
                <a:latin typeface="Garamond" pitchFamily="18" charset="0"/>
              </a:rPr>
              <a:t>Rozporządzenie </a:t>
            </a:r>
            <a:r>
              <a:rPr lang="pl-PL" dirty="0" smtClean="0">
                <a:latin typeface="Garamond" pitchFamily="18" charset="0"/>
              </a:rPr>
              <a:t>Ministra Rolnictwa i Rozwoju Wsi z dnia 14 października 2008 r. w sprawie szczegółowych wymagań weterynaryjnych dla prowadzenia działalności w zakresie sektora akwakultury (Dz. U. z 2008 r. Nr 190, poz. 1167);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>
                <a:latin typeface="Garamond" pitchFamily="18" charset="0"/>
              </a:rPr>
              <a:t>Rozporządzenie Ministra Rolnictwa i Rozwoju Wsi z </a:t>
            </a:r>
            <a:r>
              <a:rPr lang="pl-PL" dirty="0" smtClean="0">
                <a:latin typeface="Garamond" pitchFamily="18" charset="0"/>
              </a:rPr>
              <a:t>dnia 6 lutego 2009 r. w sprawie zwalczania chorób zakaźnych zwierząt akwakultury (Dz. U. z 2009 r. Nr 30, poz. 198). </a:t>
            </a:r>
            <a:endParaRPr lang="pl-PL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84144" y="385570"/>
            <a:ext cx="57160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atin typeface="Garamond" pitchFamily="18" charset="0"/>
              </a:rPr>
              <a:t>Przemieszczanie zwierząt akwakultury</a:t>
            </a:r>
            <a:endParaRPr lang="pl-PL" sz="3200" b="1" dirty="0">
              <a:latin typeface="Garamond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86670"/>
              </p:ext>
            </p:extLst>
          </p:nvPr>
        </p:nvGraphicFramePr>
        <p:xfrm>
          <a:off x="395536" y="1916832"/>
          <a:ext cx="8208912" cy="3510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0120"/>
                <a:gridCol w="1440160"/>
                <a:gridCol w="1368152"/>
                <a:gridCol w="1488168"/>
                <a:gridCol w="1464160"/>
                <a:gridCol w="1368152"/>
              </a:tblGrid>
              <a:tr h="41148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Kategoria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Status epizootyczny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Można wprowadzać zwierzęta z: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Wydawanie świadectw zdrowia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Garamond" pitchFamily="18" charset="0"/>
                        </a:rPr>
                        <a:t>Można wysyłać zwierzęta do: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Garamond" pitchFamily="18" charset="0"/>
                        </a:rPr>
                        <a:t>Wstęp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Garamond" pitchFamily="18" charset="0"/>
                        </a:rPr>
                        <a:t>Wysyłka </a:t>
                      </a:r>
                      <a:endParaRPr lang="pl-PL" sz="1600" b="1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Wolny 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Tak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Nie do III, V</a:t>
                      </a:r>
                    </a:p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Tak do I, II, IV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wszystkich kategorii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II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Program nadzoru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Tak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Nie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III, V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III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Nieokreślony 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I, II, III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Nie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Nie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III, V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IV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Program zwalczania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I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Tak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Tak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V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V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Skażony 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wszystkie</a:t>
                      </a:r>
                      <a:r>
                        <a:rPr lang="pl-PL" sz="1600" baseline="0" dirty="0" smtClean="0">
                          <a:latin typeface="Garamond" pitchFamily="18" charset="0"/>
                        </a:rPr>
                        <a:t> kategorie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Nie 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Tak 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Garamond" pitchFamily="18" charset="0"/>
                        </a:rPr>
                        <a:t>V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9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03648" y="2060848"/>
            <a:ext cx="61847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>
                <a:latin typeface="Garamond" pitchFamily="18" charset="0"/>
              </a:rPr>
              <a:t>DZIĘKUJĘ ZA UWAGĘ</a:t>
            </a:r>
            <a:endParaRPr lang="pl-PL" sz="4400" b="1" dirty="0">
              <a:latin typeface="Garamond" pitchFamily="18" charset="0"/>
            </a:endParaRPr>
          </a:p>
        </p:txBody>
      </p:sp>
      <p:pic>
        <p:nvPicPr>
          <p:cNvPr id="1026" name="Picture 2" descr="C:\Documents and Settings\aga\Moje dokumenty\Moje obrazy\Ryby - do prezentacji\karp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2978088" cy="213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3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401171"/>
            <a:ext cx="5155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latin typeface="Garamond" pitchFamily="18" charset="0"/>
              </a:rPr>
              <a:t>Główne aspekty </a:t>
            </a:r>
          </a:p>
          <a:p>
            <a:r>
              <a:rPr lang="pl-PL" sz="3600" b="1" dirty="0" smtClean="0">
                <a:latin typeface="Garamond" pitchFamily="18" charset="0"/>
              </a:rPr>
              <a:t>nadzoru weterynaryjnego</a:t>
            </a:r>
            <a:endParaRPr lang="pl-PL" sz="3600" b="1" dirty="0">
              <a:latin typeface="Garamond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2636912"/>
            <a:ext cx="705678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Garamond" pitchFamily="18" charset="0"/>
              </a:rPr>
              <a:t>Rejestracja i zatwierdzanie podmiotów sektora akwakultury;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Garamond" pitchFamily="18" charset="0"/>
              </a:rPr>
              <a:t>Kontrole urzędowe;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Garamond" pitchFamily="18" charset="0"/>
              </a:rPr>
              <a:t>Programy nadzoru stanu zdrowia zwierząt;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Garamond" pitchFamily="18" charset="0"/>
              </a:rPr>
              <a:t>Programy zwalczania i nadzoru;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Garamond" pitchFamily="18" charset="0"/>
              </a:rPr>
              <a:t>Powiadamianie i zwalczanie chorób podlegających obowiązkowi zwalczania;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 smtClean="0">
                <a:latin typeface="Garamond" pitchFamily="18" charset="0"/>
              </a:rPr>
              <a:t>Nadzór nad zdrowiem zwierząt umieszczanych na rynku</a:t>
            </a:r>
            <a:endParaRPr lang="pl-PL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7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7" y="476672"/>
            <a:ext cx="5816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latin typeface="Garamond" pitchFamily="18" charset="0"/>
              </a:rPr>
              <a:t>1. Rejestracja i zatwierdzanie</a:t>
            </a:r>
            <a:endParaRPr lang="pl-PL" sz="3600" b="1" dirty="0">
              <a:latin typeface="Garamond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1916832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Garamond" pitchFamily="18" charset="0"/>
              </a:rPr>
              <a:t>Wzrost świadomości branży oraz właściwe zatwierdzanie zmierzają do ochrony, kontroli i zwalczania chorób zwierząt akwakultury.</a:t>
            </a:r>
          </a:p>
          <a:p>
            <a:endParaRPr lang="pl-PL" sz="2000" dirty="0">
              <a:latin typeface="Garamond" pitchFamily="18" charset="0"/>
            </a:endParaRPr>
          </a:p>
          <a:p>
            <a:r>
              <a:rPr lang="pl-PL" sz="2000" b="1" dirty="0" smtClean="0">
                <a:latin typeface="Garamond" pitchFamily="18" charset="0"/>
              </a:rPr>
              <a:t>Zatwierdzenie: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>
                <a:latin typeface="Garamond" pitchFamily="18" charset="0"/>
              </a:rPr>
              <a:t>Przedsiębiorstwa produkcyjne sektora akwakultury - PPSA (nr 92);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>
                <a:latin typeface="Garamond" pitchFamily="18" charset="0"/>
              </a:rPr>
              <a:t>Zakłady przetwórcze przetwarzające lub poddające ubojowi zwierzęta akwakultury w ramach zwalczania chorób zakaźnych tych </a:t>
            </a:r>
            <a:r>
              <a:rPr lang="pl-PL" sz="2000" dirty="0" smtClean="0">
                <a:latin typeface="Garamond" pitchFamily="18" charset="0"/>
              </a:rPr>
              <a:t>zwierząt (nr 93).</a:t>
            </a:r>
            <a:endParaRPr lang="pl-PL" sz="2000" dirty="0" smtClean="0">
              <a:latin typeface="Garamond" pitchFamily="18" charset="0"/>
            </a:endParaRPr>
          </a:p>
          <a:p>
            <a:endParaRPr lang="pl-PL" sz="2000" dirty="0">
              <a:latin typeface="Garamond" pitchFamily="18" charset="0"/>
            </a:endParaRPr>
          </a:p>
          <a:p>
            <a:r>
              <a:rPr lang="pl-PL" sz="2000" b="1" dirty="0" smtClean="0">
                <a:latin typeface="Garamond" pitchFamily="18" charset="0"/>
              </a:rPr>
              <a:t>Rejestracja: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>
                <a:latin typeface="Garamond" pitchFamily="18" charset="0"/>
              </a:rPr>
              <a:t>Miejsca inne niż PPSA, w których zwierzęta wodne utrzymywane są bez zamiaru umieszczania na rynku (nr 27);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>
                <a:latin typeface="Garamond" pitchFamily="18" charset="0"/>
              </a:rPr>
              <a:t>Łowiska typu „wpuść i złów” (nr 27);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>
                <a:latin typeface="Garamond" pitchFamily="18" charset="0"/>
              </a:rPr>
              <a:t>PPSA umieszczające na rynku zwierzęta akwakultury wyłącznie w celu spożycia przez ludzi (nr 27).  </a:t>
            </a:r>
            <a:endParaRPr lang="pl-PL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5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24152" y="404664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latin typeface="Garamond" pitchFamily="18" charset="0"/>
              </a:rPr>
              <a:t>Rejestr podmiotów nadzorowanych zawiera przede wszystkim następujące dane:</a:t>
            </a:r>
            <a:endParaRPr lang="pl-PL" sz="3600" b="1" dirty="0">
              <a:latin typeface="Garamond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59631" y="2564904"/>
            <a:ext cx="550285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Nazwa i adres;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Weterynaryjny numer weterynaryjny;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Położenie geograficzne;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Utrzymywane gatunki;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Stwierdzony stan zdrowia;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Typ gospodarstwa i rodzaj prowadzonej produkcji;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2000" dirty="0" smtClean="0">
                <a:latin typeface="Garamond" pitchFamily="18" charset="0"/>
              </a:rPr>
              <a:t>Źródło poboru i miejsce usuwania wody</a:t>
            </a:r>
            <a:endParaRPr lang="pl-PL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548680"/>
            <a:ext cx="4329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latin typeface="Garamond" pitchFamily="18" charset="0"/>
              </a:rPr>
              <a:t>2. Kontrole urzędowe</a:t>
            </a:r>
            <a:endParaRPr lang="pl-PL" sz="3600" b="1" dirty="0">
              <a:latin typeface="Garamond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70432" y="1728264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Garamond" pitchFamily="18" charset="0"/>
              </a:rPr>
              <a:t>Obowiązek przeprowadzania kontroli urzędowych podmiotów prowadzących działalność w zakresie sektora akwakultury wynika z </a:t>
            </a:r>
            <a:r>
              <a:rPr lang="pl-PL" sz="2000" dirty="0" smtClean="0">
                <a:latin typeface="Garamond" pitchFamily="18" charset="0"/>
                <a:cs typeface="Arial"/>
              </a:rPr>
              <a:t>§ 24 rozporządzenia Ministra Rolnictwa i Rozwoju Wsi z dnia 14 października 2008 r. w sprawie szczegółowych wymagań weterynaryjnych dla prowadzenia działalności w zakresie sektora akwakultury (Dz. U. z 2008 r. Nr 190, poz. 1167).</a:t>
            </a:r>
            <a:r>
              <a:rPr lang="pl-PL" sz="2000" dirty="0" smtClean="0">
                <a:latin typeface="Garamond" pitchFamily="18" charset="0"/>
              </a:rPr>
              <a:t>  </a:t>
            </a:r>
          </a:p>
          <a:p>
            <a:endParaRPr lang="pl-PL" sz="2000" dirty="0">
              <a:latin typeface="Garamond" pitchFamily="18" charset="0"/>
            </a:endParaRPr>
          </a:p>
          <a:p>
            <a:r>
              <a:rPr lang="pl-PL" sz="2000" dirty="0" smtClean="0">
                <a:latin typeface="Garamond" pitchFamily="18" charset="0"/>
              </a:rPr>
              <a:t>Kontrole urzędowe podmiotów prowadzących działalność w sektorze akwakultury przeprowadza powiatowy lekarz weterynarii.</a:t>
            </a:r>
          </a:p>
          <a:p>
            <a:endParaRPr lang="pl-PL" sz="2000" dirty="0">
              <a:latin typeface="Garamond" pitchFamily="18" charset="0"/>
            </a:endParaRPr>
          </a:p>
          <a:p>
            <a:r>
              <a:rPr lang="pl-PL" sz="2000" dirty="0" smtClean="0">
                <a:latin typeface="Garamond" pitchFamily="18" charset="0"/>
              </a:rPr>
              <a:t>Szczegółowe zasady dotyczące przeprowadzania kontroli urzędowych określone zostały w Instrukcji Głównego Lekarza Weterynarii Nr GIWz.400/R-01/2011 z dnia 18 marca 2011 r. w sprawie przeprowadzania kontroli podmiotów prowadzących działalność w zakresie sektora akwakultury.</a:t>
            </a:r>
            <a:endParaRPr lang="pl-PL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6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2152" y="251356"/>
            <a:ext cx="3997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>
                <a:latin typeface="Garamond" pitchFamily="18" charset="0"/>
              </a:rPr>
              <a:t>Kontrole urzędowe:</a:t>
            </a:r>
          </a:p>
        </p:txBody>
      </p:sp>
      <p:sp>
        <p:nvSpPr>
          <p:cNvPr id="3" name="Prostokąt 2"/>
          <p:cNvSpPr/>
          <p:nvPr/>
        </p:nvSpPr>
        <p:spPr>
          <a:xfrm>
            <a:off x="467544" y="1124744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l-PL" dirty="0">
                <a:latin typeface="Garamond" pitchFamily="18" charset="0"/>
              </a:rPr>
              <a:t>powinny być przeprowadzane regularnie, </a:t>
            </a:r>
            <a:r>
              <a:rPr lang="pl-PL" dirty="0" smtClean="0">
                <a:latin typeface="Garamond" pitchFamily="18" charset="0"/>
              </a:rPr>
              <a:t>w </a:t>
            </a:r>
            <a:r>
              <a:rPr lang="pl-PL" dirty="0">
                <a:latin typeface="Garamond" pitchFamily="18" charset="0"/>
              </a:rPr>
              <a:t>oparciu o zagrożenie, oraz z właściwą </a:t>
            </a:r>
            <a:r>
              <a:rPr lang="pl-PL" dirty="0" smtClean="0">
                <a:latin typeface="Garamond" pitchFamily="18" charset="0"/>
              </a:rPr>
              <a:t>częstotliwością;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Garamond" pitchFamily="18" charset="0"/>
              </a:rPr>
              <a:t>przeprowadzane </a:t>
            </a:r>
            <a:r>
              <a:rPr lang="pl-PL" dirty="0">
                <a:latin typeface="Garamond" pitchFamily="18" charset="0"/>
              </a:rPr>
              <a:t>są bez wcześniejszego uprzedzenia, z wyjątkiem takich przypadków jak audyt. Mogą być również przeprowadzone ad </a:t>
            </a:r>
            <a:r>
              <a:rPr lang="pl-PL" dirty="0" smtClean="0">
                <a:latin typeface="Garamond" pitchFamily="18" charset="0"/>
              </a:rPr>
              <a:t>hoc;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Garamond" pitchFamily="18" charset="0"/>
              </a:rPr>
              <a:t>przeprowadzane </a:t>
            </a:r>
            <a:r>
              <a:rPr lang="pl-PL" dirty="0">
                <a:latin typeface="Garamond" pitchFamily="18" charset="0"/>
              </a:rPr>
              <a:t>są na każdym etapie produkcji, przetwarzania i dystrybucji pasz lub żywności oraz zwierząt i produktów zwierzęcych.</a:t>
            </a:r>
          </a:p>
        </p:txBody>
      </p:sp>
      <p:sp>
        <p:nvSpPr>
          <p:cNvPr id="4" name="Prostokąt 3"/>
          <p:cNvSpPr/>
          <p:nvPr/>
        </p:nvSpPr>
        <p:spPr>
          <a:xfrm>
            <a:off x="492664" y="3645024"/>
            <a:ext cx="8398680" cy="262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dirty="0">
                <a:latin typeface="Garamond" pitchFamily="18" charset="0"/>
              </a:rPr>
              <a:t>obejmują co najmniej:</a:t>
            </a:r>
            <a:endParaRPr lang="pl-PL" sz="800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1050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pl-PL" dirty="0">
                <a:solidFill>
                  <a:srgbClr val="007000"/>
                </a:solidFill>
                <a:latin typeface="Garamond" pitchFamily="18" charset="0"/>
              </a:rPr>
              <a:t>regularne inspekcje;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pl-PL" dirty="0">
                <a:solidFill>
                  <a:srgbClr val="007000"/>
                </a:solidFill>
                <a:latin typeface="Garamond" pitchFamily="18" charset="0"/>
              </a:rPr>
              <a:t>regularne wizyty;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pl-PL" dirty="0">
                <a:solidFill>
                  <a:srgbClr val="007000"/>
                </a:solidFill>
                <a:latin typeface="Garamond" pitchFamily="18" charset="0"/>
              </a:rPr>
              <a:t>pobieranie próbek (jeżeli jest to konieczne), </a:t>
            </a:r>
            <a:r>
              <a:rPr lang="pl-PL" dirty="0" smtClean="0">
                <a:solidFill>
                  <a:srgbClr val="007000"/>
                </a:solidFill>
                <a:latin typeface="Garamond" pitchFamily="18" charset="0"/>
              </a:rPr>
              <a:t>z </a:t>
            </a:r>
            <a:r>
              <a:rPr lang="pl-PL" dirty="0">
                <a:solidFill>
                  <a:srgbClr val="007000"/>
                </a:solidFill>
                <a:latin typeface="Garamond" pitchFamily="18" charset="0"/>
              </a:rPr>
              <a:t>uwzględnieniem ryzyka, jakie stanowi prowadzenie danego przedsiębiorstwa produkcyjnego sektora akwakultury oraz zakładu  w związku z chorobami zakaźnymi zwierząt akwakultury;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1050" dirty="0">
              <a:solidFill>
                <a:srgbClr val="007000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>
                <a:latin typeface="Garamond" pitchFamily="18" charset="0"/>
              </a:rPr>
              <a:t>są przeprowadzane z uwzględnieniem statusu epizootycznego danej strefy lub enklawy. </a:t>
            </a:r>
          </a:p>
        </p:txBody>
      </p:sp>
    </p:spTree>
    <p:extLst>
      <p:ext uri="{BB962C8B-B14F-4D97-AF65-F5344CB8AC3E}">
        <p14:creationId xmlns:p14="http://schemas.microsoft.com/office/powerpoint/2010/main" val="10286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88640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chemeClr val="tx2"/>
                </a:solidFill>
                <a:latin typeface="Garamond" pitchFamily="18" charset="0"/>
              </a:rPr>
              <a:t>Częstotliwość przeprowadzania kontroli </a:t>
            </a:r>
            <a:r>
              <a:rPr lang="pl-PL" sz="2800" b="1" dirty="0" smtClean="0">
                <a:solidFill>
                  <a:schemeClr val="tx2"/>
                </a:solidFill>
                <a:latin typeface="Garamond" pitchFamily="18" charset="0"/>
              </a:rPr>
              <a:t>w </a:t>
            </a:r>
            <a:r>
              <a:rPr lang="pl-PL" sz="2800" b="1" dirty="0">
                <a:solidFill>
                  <a:schemeClr val="tx2"/>
                </a:solidFill>
                <a:latin typeface="Garamond" pitchFamily="18" charset="0"/>
              </a:rPr>
              <a:t>ramach kontroli urzędowych</a:t>
            </a:r>
            <a:endParaRPr lang="pl-PL" sz="2800" b="1" dirty="0">
              <a:latin typeface="Garamond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29109"/>
              </p:ext>
            </p:extLst>
          </p:nvPr>
        </p:nvGraphicFramePr>
        <p:xfrm>
          <a:off x="1403648" y="1268760"/>
          <a:ext cx="5626631" cy="54820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21669"/>
                <a:gridCol w="1147116"/>
                <a:gridCol w="938548"/>
                <a:gridCol w="1070908"/>
                <a:gridCol w="1248390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Garamond" pitchFamily="18" charset="0"/>
                        </a:rPr>
                        <a:t>W</a:t>
                      </a:r>
                      <a:r>
                        <a:rPr lang="pl-PL" sz="1200" b="1" dirty="0" smtClean="0">
                          <a:latin typeface="Garamond" pitchFamily="18" charset="0"/>
                        </a:rPr>
                        <a:t>ystępujące </a:t>
                      </a:r>
                      <a:r>
                        <a:rPr lang="pl-PL" sz="1200" b="1" dirty="0">
                          <a:latin typeface="Garamond" pitchFamily="18" charset="0"/>
                        </a:rPr>
                        <a:t>gatunki</a:t>
                      </a:r>
                      <a:endParaRPr lang="pl-PL" sz="12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Garamond" pitchFamily="18" charset="0"/>
                        </a:rPr>
                        <a:t>S</a:t>
                      </a:r>
                      <a:r>
                        <a:rPr lang="pl-PL" sz="1200" b="1" dirty="0" smtClean="0">
                          <a:latin typeface="Garamond" pitchFamily="18" charset="0"/>
                        </a:rPr>
                        <a:t>tatus epizootyczny</a:t>
                      </a:r>
                      <a:endParaRPr lang="pl-PL" sz="12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Garamond" pitchFamily="18" charset="0"/>
                        </a:rPr>
                        <a:t>P</a:t>
                      </a:r>
                      <a:r>
                        <a:rPr lang="pl-PL" sz="1200" b="1" dirty="0" smtClean="0">
                          <a:latin typeface="Garamond" pitchFamily="18" charset="0"/>
                        </a:rPr>
                        <a:t>oziom </a:t>
                      </a:r>
                      <a:r>
                        <a:rPr lang="pl-PL" sz="1200" b="1" dirty="0">
                          <a:latin typeface="Garamond" pitchFamily="18" charset="0"/>
                        </a:rPr>
                        <a:t>zagrożenia</a:t>
                      </a:r>
                      <a:endParaRPr lang="pl-PL" sz="12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Garamond" pitchFamily="18" charset="0"/>
                        </a:rPr>
                        <a:t>Typ nadzoru</a:t>
                      </a:r>
                      <a:endParaRPr lang="pl-PL" sz="12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Garamond" pitchFamily="18" charset="0"/>
                        </a:rPr>
                        <a:t>Zalecana częstotliwość kontroli</a:t>
                      </a:r>
                      <a:r>
                        <a:rPr lang="pl-PL" sz="1200" b="1" baseline="0" dirty="0" smtClean="0">
                          <a:latin typeface="Garamond" pitchFamily="18" charset="0"/>
                        </a:rPr>
                        <a:t> urzędowych</a:t>
                      </a:r>
                      <a:endParaRPr lang="pl-PL" sz="12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1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brak gatunków podatnych na choroby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Kategoria I</a:t>
                      </a:r>
                      <a:br>
                        <a:rPr lang="pl-PL" sz="1200" dirty="0">
                          <a:latin typeface="Garamond" pitchFamily="18" charset="0"/>
                        </a:rPr>
                      </a:br>
                      <a:r>
                        <a:rPr lang="pl-PL" sz="1200" dirty="0">
                          <a:latin typeface="Garamond" pitchFamily="18" charset="0"/>
                        </a:rPr>
                        <a:t>uznane za wolne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niski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bierny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4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355177"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obecne gatunki podatne na jedną lub więcej chorób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Kategoria I</a:t>
                      </a:r>
                      <a:br>
                        <a:rPr lang="pl-PL" sz="1200" dirty="0">
                          <a:latin typeface="Garamond" pitchFamily="18" charset="0"/>
                        </a:rPr>
                      </a:br>
                      <a:r>
                        <a:rPr lang="pl-PL" sz="1200" dirty="0">
                          <a:latin typeface="Garamond" pitchFamily="18" charset="0"/>
                        </a:rPr>
                        <a:t>uznane za wolne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wysoki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aktywny, ukierunkowany lub bierny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w roku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3551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średni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2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3551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niski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2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73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Kategoria II objęte programem nadzoru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wysoki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ukierunkowany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w roku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73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średni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2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3804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niski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2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37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Kategoria III </a:t>
                      </a:r>
                      <a:br>
                        <a:rPr lang="pl-PL" sz="1200" dirty="0">
                          <a:latin typeface="Garamond" pitchFamily="18" charset="0"/>
                        </a:rPr>
                      </a:br>
                      <a:r>
                        <a:rPr lang="pl-PL" sz="1200" dirty="0">
                          <a:latin typeface="Garamond" pitchFamily="18" charset="0"/>
                        </a:rPr>
                        <a:t>nieokreślony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wysoki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aktywny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3 w roku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37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średni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2 w roku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37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niski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w roku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37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Kategoria IV</a:t>
                      </a:r>
                      <a:br>
                        <a:rPr lang="pl-PL" sz="1200" dirty="0">
                          <a:latin typeface="Garamond" pitchFamily="18" charset="0"/>
                        </a:rPr>
                      </a:br>
                      <a:r>
                        <a:rPr lang="pl-PL" sz="1200" dirty="0">
                          <a:latin typeface="Garamond" pitchFamily="18" charset="0"/>
                        </a:rPr>
                        <a:t>objęte programem </a:t>
                      </a:r>
                      <a:r>
                        <a:rPr lang="pl-PL" sz="1200" dirty="0" smtClean="0">
                          <a:latin typeface="Garamond" pitchFamily="18" charset="0"/>
                        </a:rPr>
                        <a:t>zwalczania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wysoki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ukierunkowany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w roku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37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średni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2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3875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niski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2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37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Kategoria V</a:t>
                      </a:r>
                      <a:br>
                        <a:rPr lang="pl-PL" sz="1200" dirty="0">
                          <a:latin typeface="Garamond" pitchFamily="18" charset="0"/>
                        </a:rPr>
                      </a:br>
                      <a:r>
                        <a:rPr lang="pl-PL" sz="1200" dirty="0" smtClean="0">
                          <a:latin typeface="Garamond" pitchFamily="18" charset="0"/>
                        </a:rPr>
                        <a:t>skażone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wysoki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bierny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w roku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37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średni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2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  <a:tr h="1937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Garamond" pitchFamily="18" charset="0"/>
                        </a:rPr>
                        <a:t>niski</a:t>
                      </a:r>
                      <a:endParaRPr lang="pl-PL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Garamond" pitchFamily="18" charset="0"/>
                        </a:rPr>
                        <a:t>1 co 4 lata</a:t>
                      </a:r>
                      <a:endParaRPr lang="pl-PL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33567" marR="3356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18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1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latin typeface="Garamond" pitchFamily="18" charset="0"/>
              </a:rPr>
              <a:t>3. Programy </a:t>
            </a:r>
            <a:r>
              <a:rPr lang="pl-PL" sz="3600" b="1" dirty="0">
                <a:latin typeface="Garamond" pitchFamily="18" charset="0"/>
              </a:rPr>
              <a:t>nadzoru stanu zdrowia zwierząt</a:t>
            </a:r>
            <a:endParaRPr lang="pl-PL" sz="36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1916832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Garamond" pitchFamily="18" charset="0"/>
              </a:rPr>
              <a:t>Program nadzoru stanu zdrowia zwierząt akwakultury realizuje, we własnym zakresie i na własny koszt, podmiot prowadzący działalność:</a:t>
            </a:r>
          </a:p>
          <a:p>
            <a:pPr marL="285750" indent="-285750">
              <a:buFontTx/>
              <a:buChar char="-"/>
            </a:pPr>
            <a:r>
              <a:rPr lang="pl-PL" sz="2000" dirty="0" smtClean="0">
                <a:latin typeface="Garamond" pitchFamily="18" charset="0"/>
              </a:rPr>
              <a:t>przedsiębiorstwo produkcyjne sektora akwakultury;</a:t>
            </a:r>
          </a:p>
          <a:p>
            <a:pPr marL="285750" indent="-285750">
              <a:buFontTx/>
              <a:buChar char="-"/>
            </a:pPr>
            <a:r>
              <a:rPr lang="pl-PL" sz="2000" dirty="0" smtClean="0">
                <a:latin typeface="Garamond" pitchFamily="18" charset="0"/>
              </a:rPr>
              <a:t>zakład przetwórczy przetwarzający lub poddający ubojowi zwierzęta akwakultury w ramach zwalczania chorób zakaźnych tych zwierząt.</a:t>
            </a:r>
          </a:p>
          <a:p>
            <a:pPr marL="285750" indent="-285750">
              <a:buFontTx/>
              <a:buChar char="-"/>
            </a:pPr>
            <a:endParaRPr lang="pl-PL" sz="2000" dirty="0">
              <a:latin typeface="Garamond" pitchFamily="18" charset="0"/>
            </a:endParaRPr>
          </a:p>
          <a:p>
            <a:r>
              <a:rPr lang="pl-PL" sz="2000" dirty="0" smtClean="0">
                <a:latin typeface="Garamond" pitchFamily="18" charset="0"/>
              </a:rPr>
              <a:t>Program nadzoru prowadzony jest:</a:t>
            </a:r>
          </a:p>
          <a:p>
            <a:pPr marL="285750" indent="-285750">
              <a:buFontTx/>
              <a:buChar char="-"/>
            </a:pPr>
            <a:r>
              <a:rPr lang="pl-PL" sz="2000" dirty="0" smtClean="0">
                <a:latin typeface="Garamond" pitchFamily="18" charset="0"/>
              </a:rPr>
              <a:t>w sposób dostosowany do danego typu produkcji;</a:t>
            </a:r>
          </a:p>
          <a:p>
            <a:pPr marL="285750" indent="-285750">
              <a:buFontTx/>
              <a:buChar char="-"/>
            </a:pPr>
            <a:r>
              <a:rPr lang="pl-PL" sz="2000" dirty="0" smtClean="0">
                <a:latin typeface="Garamond" pitchFamily="18" charset="0"/>
              </a:rPr>
              <a:t>w celu wykrycia podwyższonej śmiertelności i chorób podlegających obowiązkowi zwalczania.</a:t>
            </a:r>
          </a:p>
          <a:p>
            <a:pPr marL="285750" indent="-285750">
              <a:buFontTx/>
              <a:buChar char="-"/>
            </a:pPr>
            <a:endParaRPr lang="pl-PL" sz="2000" dirty="0">
              <a:latin typeface="Garamond" pitchFamily="18" charset="0"/>
            </a:endParaRPr>
          </a:p>
          <a:p>
            <a:r>
              <a:rPr lang="pl-PL" sz="2000" dirty="0" smtClean="0">
                <a:latin typeface="Garamond" pitchFamily="18" charset="0"/>
              </a:rPr>
              <a:t>Częstotliwość przeprowadzania kontroli w ramach programu nadzoru określona jest w załączniku do </a:t>
            </a:r>
            <a:r>
              <a:rPr lang="pl-PL" sz="2000" dirty="0">
                <a:latin typeface="Garamond" pitchFamily="18" charset="0"/>
                <a:cs typeface="Arial"/>
              </a:rPr>
              <a:t>rozporządzenia Ministra Rolnictwa i Rozwoju Wsi z dnia 14 października 2008 r. w sprawie szczegółowych wymagań weterynaryjnych dla prowadzenia działalności w zakresie sektora </a:t>
            </a:r>
            <a:r>
              <a:rPr lang="pl-PL" sz="2000" dirty="0" smtClean="0">
                <a:latin typeface="Garamond" pitchFamily="18" charset="0"/>
                <a:cs typeface="Arial"/>
              </a:rPr>
              <a:t>akwakultury.</a:t>
            </a:r>
            <a:r>
              <a:rPr lang="pl-PL" sz="2000" dirty="0" smtClean="0">
                <a:latin typeface="Garamond" pitchFamily="18" charset="0"/>
              </a:rPr>
              <a:t>   </a:t>
            </a:r>
            <a:endParaRPr lang="pl-PL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5">
  <a:themeElements>
    <a:clrScheme name="Sieć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ieć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eć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ć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Motyw5</Template>
  <TotalTime>670</TotalTime>
  <Words>1609</Words>
  <Application>Microsoft Office PowerPoint</Application>
  <PresentationFormat>Pokaz na ekranie (4:3)</PresentationFormat>
  <Paragraphs>318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Motyw5</vt:lpstr>
      <vt:lpstr>Nadzór weterynaryjny nad zdrowiem  zwierząt akwakultury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Nadzór weterynaryjny nad zdrowiem zwierząt akwakultury</dc:title>
  <cp:lastModifiedBy>aw</cp:lastModifiedBy>
  <cp:revision>82</cp:revision>
  <dcterms:modified xsi:type="dcterms:W3CDTF">2012-09-28T09:32:35Z</dcterms:modified>
</cp:coreProperties>
</file>